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8"/>
  </p:notesMasterIdLst>
  <p:sldIdLst>
    <p:sldId id="303" r:id="rId2"/>
    <p:sldId id="312" r:id="rId3"/>
    <p:sldId id="309" r:id="rId4"/>
    <p:sldId id="311" r:id="rId5"/>
    <p:sldId id="301" r:id="rId6"/>
    <p:sldId id="302" r:id="rId7"/>
    <p:sldId id="258" r:id="rId8"/>
    <p:sldId id="262" r:id="rId9"/>
    <p:sldId id="261" r:id="rId10"/>
    <p:sldId id="263" r:id="rId11"/>
    <p:sldId id="264" r:id="rId12"/>
    <p:sldId id="265" r:id="rId13"/>
    <p:sldId id="266" r:id="rId14"/>
    <p:sldId id="268" r:id="rId15"/>
    <p:sldId id="270" r:id="rId16"/>
    <p:sldId id="271" r:id="rId17"/>
    <p:sldId id="304" r:id="rId18"/>
    <p:sldId id="272" r:id="rId19"/>
    <p:sldId id="273" r:id="rId20"/>
    <p:sldId id="276" r:id="rId21"/>
    <p:sldId id="277" r:id="rId22"/>
    <p:sldId id="280" r:id="rId23"/>
    <p:sldId id="278" r:id="rId24"/>
    <p:sldId id="310" r:id="rId25"/>
    <p:sldId id="279" r:id="rId26"/>
    <p:sldId id="274" r:id="rId27"/>
    <p:sldId id="281" r:id="rId28"/>
    <p:sldId id="282" r:id="rId29"/>
    <p:sldId id="283" r:id="rId30"/>
    <p:sldId id="275" r:id="rId31"/>
    <p:sldId id="284" r:id="rId32"/>
    <p:sldId id="285" r:id="rId33"/>
    <p:sldId id="286" r:id="rId34"/>
    <p:sldId id="288" r:id="rId35"/>
    <p:sldId id="307" r:id="rId36"/>
    <p:sldId id="289" r:id="rId37"/>
    <p:sldId id="290" r:id="rId38"/>
    <p:sldId id="292" r:id="rId39"/>
    <p:sldId id="293" r:id="rId40"/>
    <p:sldId id="294" r:id="rId41"/>
    <p:sldId id="295" r:id="rId42"/>
    <p:sldId id="291" r:id="rId43"/>
    <p:sldId id="298" r:id="rId44"/>
    <p:sldId id="297" r:id="rId45"/>
    <p:sldId id="299" r:id="rId46"/>
    <p:sldId id="30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4" d="100"/>
          <a:sy n="84" d="100"/>
        </p:scale>
        <p:origin x="86"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F7F3-4B58-45EC-A7C2-859198F0EAEE}" type="datetimeFigureOut">
              <a:rPr lang="en-US" smtClean="0"/>
              <a:t>6/25/2019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6F31B-7AAE-4F91-B5DE-5D1DEA39A9E9}" type="slidenum">
              <a:rPr lang="en-US" smtClean="0"/>
              <a:t>‹#›</a:t>
            </a:fld>
            <a:endParaRPr lang="en-US"/>
          </a:p>
        </p:txBody>
      </p:sp>
    </p:spTree>
    <p:extLst>
      <p:ext uri="{BB962C8B-B14F-4D97-AF65-F5344CB8AC3E}">
        <p14:creationId xmlns:p14="http://schemas.microsoft.com/office/powerpoint/2010/main" val="343632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C72FFF7-5E1A-ED4B-9880-F872EAF5CA0D}"/>
              </a:ext>
            </a:extLst>
          </p:cNvPr>
          <p:cNvSpPr>
            <a:spLocks noGrp="1"/>
          </p:cNvSpPr>
          <p:nvPr>
            <p:ph type="body" sz="quarter" idx="10" hasCustomPrompt="1"/>
          </p:nvPr>
        </p:nvSpPr>
        <p:spPr>
          <a:xfrm>
            <a:off x="1066800" y="1211263"/>
            <a:ext cx="10152063" cy="693737"/>
          </a:xfrm>
          <a:prstGeom prst="rect">
            <a:avLst/>
          </a:prstGeom>
        </p:spPr>
        <p:txBody>
          <a:bodyPr/>
          <a:lstStyle>
            <a:lvl1pPr algn="ctr">
              <a:defRPr sz="4400" cap="all" baseline="0"/>
            </a:lvl1pPr>
          </a:lstStyle>
          <a:p>
            <a:pPr lvl="0"/>
            <a:r>
              <a:rPr lang="en-US" dirty="0"/>
              <a:t>Edit Master title</a:t>
            </a:r>
          </a:p>
        </p:txBody>
      </p:sp>
      <p:sp>
        <p:nvSpPr>
          <p:cNvPr id="14" name="Text Placeholder 13">
            <a:extLst>
              <a:ext uri="{FF2B5EF4-FFF2-40B4-BE49-F238E27FC236}">
                <a16:creationId xmlns:a16="http://schemas.microsoft.com/office/drawing/2014/main" id="{56B73907-9529-B544-8E93-031C2A86AFED}"/>
              </a:ext>
            </a:extLst>
          </p:cNvPr>
          <p:cNvSpPr>
            <a:spLocks noGrp="1"/>
          </p:cNvSpPr>
          <p:nvPr>
            <p:ph type="body" sz="quarter" idx="11" hasCustomPrompt="1"/>
          </p:nvPr>
        </p:nvSpPr>
        <p:spPr>
          <a:xfrm>
            <a:off x="1066800" y="2133601"/>
            <a:ext cx="10152063" cy="482600"/>
          </a:xfrm>
          <a:prstGeom prst="rect">
            <a:avLst/>
          </a:prstGeom>
        </p:spPr>
        <p:txBody>
          <a:bodyPr/>
          <a:lstStyle>
            <a:lvl1pPr algn="ctr">
              <a:defRPr sz="2800" b="0" i="1"/>
            </a:lvl1pPr>
            <a:lvl2pPr algn="ctr">
              <a:defRPr sz="2800" b="0"/>
            </a:lvl2pPr>
            <a:lvl3pPr algn="ctr">
              <a:defRPr sz="2800" b="0"/>
            </a:lvl3pPr>
            <a:lvl4pPr algn="ctr">
              <a:defRPr sz="2800" b="0"/>
            </a:lvl4pPr>
            <a:lvl5pPr algn="ctr">
              <a:defRPr sz="2800" b="0"/>
            </a:lvl5pPr>
          </a:lstStyle>
          <a:p>
            <a:pPr lvl="0"/>
            <a:r>
              <a:rPr lang="en-US" dirty="0"/>
              <a:t>Edit Master subhead</a:t>
            </a:r>
          </a:p>
        </p:txBody>
      </p:sp>
      <p:sp>
        <p:nvSpPr>
          <p:cNvPr id="15" name="Text Placeholder 13">
            <a:extLst>
              <a:ext uri="{FF2B5EF4-FFF2-40B4-BE49-F238E27FC236}">
                <a16:creationId xmlns:a16="http://schemas.microsoft.com/office/drawing/2014/main" id="{ADF390C3-9754-004B-987E-BEEDE7BAA284}"/>
              </a:ext>
            </a:extLst>
          </p:cNvPr>
          <p:cNvSpPr>
            <a:spLocks noGrp="1"/>
          </p:cNvSpPr>
          <p:nvPr>
            <p:ph type="body" sz="quarter" idx="12" hasCustomPrompt="1"/>
          </p:nvPr>
        </p:nvSpPr>
        <p:spPr>
          <a:xfrm>
            <a:off x="1066800" y="5232401"/>
            <a:ext cx="3767667" cy="330199"/>
          </a:xfrm>
          <a:prstGeom prst="rect">
            <a:avLst/>
          </a:prstGeom>
        </p:spPr>
        <p:txBody>
          <a:bodyPr/>
          <a:lstStyle>
            <a:lvl1pPr algn="ctr">
              <a:defRPr sz="2000" b="1"/>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6" name="Text Placeholder 13">
            <a:extLst>
              <a:ext uri="{FF2B5EF4-FFF2-40B4-BE49-F238E27FC236}">
                <a16:creationId xmlns:a16="http://schemas.microsoft.com/office/drawing/2014/main" id="{7538426D-308F-F148-8953-F7F2FAB2062D}"/>
              </a:ext>
            </a:extLst>
          </p:cNvPr>
          <p:cNvSpPr>
            <a:spLocks noGrp="1"/>
          </p:cNvSpPr>
          <p:nvPr>
            <p:ph type="body" sz="quarter" idx="13" hasCustomPrompt="1"/>
          </p:nvPr>
        </p:nvSpPr>
        <p:spPr>
          <a:xfrm>
            <a:off x="1066800" y="5638801"/>
            <a:ext cx="3767667" cy="330199"/>
          </a:xfrm>
          <a:prstGeom prst="rect">
            <a:avLst/>
          </a:prstGeom>
        </p:spPr>
        <p:txBody>
          <a:bodyPr/>
          <a:lstStyle>
            <a:lvl1pPr algn="ctr">
              <a:defRPr sz="2000" b="0"/>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
        <p:nvSpPr>
          <p:cNvPr id="17" name="Text Placeholder 13">
            <a:extLst>
              <a:ext uri="{FF2B5EF4-FFF2-40B4-BE49-F238E27FC236}">
                <a16:creationId xmlns:a16="http://schemas.microsoft.com/office/drawing/2014/main" id="{9F7844A5-E2BA-A041-8829-88288F7CD983}"/>
              </a:ext>
            </a:extLst>
          </p:cNvPr>
          <p:cNvSpPr>
            <a:spLocks noGrp="1"/>
          </p:cNvSpPr>
          <p:nvPr>
            <p:ph type="body" sz="quarter" idx="14" hasCustomPrompt="1"/>
          </p:nvPr>
        </p:nvSpPr>
        <p:spPr>
          <a:xfrm>
            <a:off x="7451196" y="5232401"/>
            <a:ext cx="3767667" cy="330199"/>
          </a:xfrm>
          <a:prstGeom prst="rect">
            <a:avLst/>
          </a:prstGeom>
        </p:spPr>
        <p:txBody>
          <a:bodyPr/>
          <a:lstStyle>
            <a:lvl1pPr algn="ctr">
              <a:defRPr sz="2000" b="1"/>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8" name="Text Placeholder 13">
            <a:extLst>
              <a:ext uri="{FF2B5EF4-FFF2-40B4-BE49-F238E27FC236}">
                <a16:creationId xmlns:a16="http://schemas.microsoft.com/office/drawing/2014/main" id="{F97C2823-E1A3-304C-AFDD-0F555110F968}"/>
              </a:ext>
            </a:extLst>
          </p:cNvPr>
          <p:cNvSpPr>
            <a:spLocks noGrp="1"/>
          </p:cNvSpPr>
          <p:nvPr>
            <p:ph type="body" sz="quarter" idx="15" hasCustomPrompt="1"/>
          </p:nvPr>
        </p:nvSpPr>
        <p:spPr>
          <a:xfrm>
            <a:off x="7451196" y="5638801"/>
            <a:ext cx="3767667" cy="330199"/>
          </a:xfrm>
          <a:prstGeom prst="rect">
            <a:avLst/>
          </a:prstGeom>
        </p:spPr>
        <p:txBody>
          <a:bodyPr/>
          <a:lstStyle>
            <a:lvl1pPr algn="ctr">
              <a:defRPr sz="2000" b="0"/>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Tree>
    <p:extLst>
      <p:ext uri="{BB962C8B-B14F-4D97-AF65-F5344CB8AC3E}">
        <p14:creationId xmlns:p14="http://schemas.microsoft.com/office/powerpoint/2010/main" val="351025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58800"/>
            <a:ext cx="10515600" cy="1131888"/>
          </a:xfrm>
          <a:prstGeom prst="rect">
            <a:avLst/>
          </a:prstGeom>
        </p:spPr>
        <p:txBody>
          <a:bodyPr/>
          <a:lstStyle>
            <a:lvl1pPr>
              <a:defRPr b="1" cap="all" baseline="0">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963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3C6B2D-0D20-4671-AA87-F441654B16A5}" type="datetimeFigureOut">
              <a:rPr lang="en-US" smtClean="0"/>
              <a:t>6/25/2019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1DEE66-45C8-4D68-A843-6D0E23F7EB8C}" type="slidenum">
              <a:rPr lang="en-US" smtClean="0"/>
              <a:t>‹#›</a:t>
            </a:fld>
            <a:endParaRPr lang="en-US"/>
          </a:p>
        </p:txBody>
      </p:sp>
    </p:spTree>
    <p:extLst>
      <p:ext uri="{BB962C8B-B14F-4D97-AF65-F5344CB8AC3E}">
        <p14:creationId xmlns:p14="http://schemas.microsoft.com/office/powerpoint/2010/main" val="15374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16467"/>
            <a:ext cx="10515600" cy="117422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a:extLst>
              <a:ext uri="{FF2B5EF4-FFF2-40B4-BE49-F238E27FC236}">
                <a16:creationId xmlns:a16="http://schemas.microsoft.com/office/drawing/2014/main" id="{58BB5FB6-C435-564E-B08E-0472604E8991}"/>
              </a:ext>
            </a:extLst>
          </p:cNvPr>
          <p:cNvSpPr>
            <a:spLocks noGrp="1"/>
          </p:cNvSpPr>
          <p:nvPr>
            <p:ph sz="half" idx="13" hasCustomPrompt="1"/>
          </p:nvPr>
        </p:nvSpPr>
        <p:spPr>
          <a:xfrm>
            <a:off x="6172200" y="1825625"/>
            <a:ext cx="5181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511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2">
            <a:extLst>
              <a:ext uri="{FF2B5EF4-FFF2-40B4-BE49-F238E27FC236}">
                <a16:creationId xmlns:a16="http://schemas.microsoft.com/office/drawing/2014/main" id="{1E53D591-1B9C-324D-9306-2FF719836182}"/>
              </a:ext>
            </a:extLst>
          </p:cNvPr>
          <p:cNvSpPr>
            <a:spLocks noGrp="1"/>
          </p:cNvSpPr>
          <p:nvPr>
            <p:ph sz="half" idx="10" hasCustomPrompt="1"/>
          </p:nvPr>
        </p:nvSpPr>
        <p:spPr>
          <a:xfrm>
            <a:off x="838200" y="2624667"/>
            <a:ext cx="5181600" cy="3552296"/>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2">
            <a:extLst>
              <a:ext uri="{FF2B5EF4-FFF2-40B4-BE49-F238E27FC236}">
                <a16:creationId xmlns:a16="http://schemas.microsoft.com/office/drawing/2014/main" id="{95798D88-959C-8E4C-9F34-ADF9A1445485}"/>
              </a:ext>
            </a:extLst>
          </p:cNvPr>
          <p:cNvSpPr>
            <a:spLocks noGrp="1"/>
          </p:cNvSpPr>
          <p:nvPr>
            <p:ph sz="half" idx="13" hasCustomPrompt="1"/>
          </p:nvPr>
        </p:nvSpPr>
        <p:spPr>
          <a:xfrm>
            <a:off x="6172200" y="2624667"/>
            <a:ext cx="5181600" cy="3552296"/>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03B35865-C3BF-E541-8F36-45F79C1A4169}"/>
              </a:ext>
            </a:extLst>
          </p:cNvPr>
          <p:cNvSpPr>
            <a:spLocks noGrp="1"/>
          </p:cNvSpPr>
          <p:nvPr>
            <p:ph type="title"/>
          </p:nvPr>
        </p:nvSpPr>
        <p:spPr>
          <a:xfrm>
            <a:off x="838200" y="516467"/>
            <a:ext cx="10515600" cy="117422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91404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9707E27-5F0C-BE46-9612-8467BE884395}"/>
              </a:ext>
            </a:extLst>
          </p:cNvPr>
          <p:cNvSpPr>
            <a:spLocks noGrp="1"/>
          </p:cNvSpPr>
          <p:nvPr>
            <p:ph type="title"/>
          </p:nvPr>
        </p:nvSpPr>
        <p:spPr>
          <a:xfrm>
            <a:off x="838200" y="516467"/>
            <a:ext cx="10515600" cy="117422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92670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5D1C9F-A053-8B48-BE4D-9D88466392B6}"/>
              </a:ext>
            </a:extLst>
          </p:cNvPr>
          <p:cNvPicPr>
            <a:picLocks noChangeAspect="1"/>
          </p:cNvPicPr>
          <p:nvPr userDrawn="1"/>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r="68490"/>
          <a:stretch/>
        </p:blipFill>
        <p:spPr>
          <a:xfrm rot="5400000">
            <a:off x="5777952" y="436247"/>
            <a:ext cx="640080" cy="12188016"/>
          </a:xfrm>
          <a:prstGeom prst="rect">
            <a:avLst/>
          </a:prstGeom>
        </p:spPr>
      </p:pic>
      <p:pic>
        <p:nvPicPr>
          <p:cNvPr id="8" name="Picture 7">
            <a:extLst>
              <a:ext uri="{FF2B5EF4-FFF2-40B4-BE49-F238E27FC236}">
                <a16:creationId xmlns:a16="http://schemas.microsoft.com/office/drawing/2014/main" id="{A77F99C4-3A62-754C-AF4E-8B403070CC07}"/>
              </a:ext>
            </a:extLst>
          </p:cNvPr>
          <p:cNvPicPr>
            <a:picLocks noChangeAspect="1"/>
          </p:cNvPicPr>
          <p:nvPr userDrawn="1"/>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r="68490"/>
          <a:stretch/>
        </p:blipFill>
        <p:spPr>
          <a:xfrm rot="16200000">
            <a:off x="5773968" y="-5770052"/>
            <a:ext cx="640080" cy="12188016"/>
          </a:xfrm>
          <a:prstGeom prst="rect">
            <a:avLst/>
          </a:prstGeom>
        </p:spPr>
      </p:pic>
      <p:pic>
        <p:nvPicPr>
          <p:cNvPr id="9" name="Picture 8">
            <a:extLst>
              <a:ext uri="{FF2B5EF4-FFF2-40B4-BE49-F238E27FC236}">
                <a16:creationId xmlns:a16="http://schemas.microsoft.com/office/drawing/2014/main" id="{D6F67EC7-11A2-8947-9A65-8C9BDF7CE1A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43304"/>
          <a:stretch/>
        </p:blipFill>
        <p:spPr>
          <a:xfrm rot="10800000">
            <a:off x="5066402" y="5841787"/>
            <a:ext cx="2118273" cy="1016214"/>
          </a:xfrm>
          <a:prstGeom prst="rect">
            <a:avLst/>
          </a:prstGeom>
        </p:spPr>
      </p:pic>
      <p:pic>
        <p:nvPicPr>
          <p:cNvPr id="14" name="Picture 13">
            <a:extLst>
              <a:ext uri="{FF2B5EF4-FFF2-40B4-BE49-F238E27FC236}">
                <a16:creationId xmlns:a16="http://schemas.microsoft.com/office/drawing/2014/main" id="{80E52406-1338-2248-9022-B95DA597D5E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11138" y="6176963"/>
            <a:ext cx="1828800" cy="274022"/>
          </a:xfrm>
          <a:prstGeom prst="rect">
            <a:avLst/>
          </a:prstGeom>
        </p:spPr>
      </p:pic>
    </p:spTree>
    <p:extLst>
      <p:ext uri="{BB962C8B-B14F-4D97-AF65-F5344CB8AC3E}">
        <p14:creationId xmlns:p14="http://schemas.microsoft.com/office/powerpoint/2010/main" val="27222508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ctr"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ebapp.rma.usda.gov/apps/actuarialinformationbrows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webapp.rma.usda.gov/apps/costestimator/Default.asp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agecon.centers.ufl.edu/cropins1.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38200" y="1825625"/>
            <a:ext cx="10515600" cy="3437455"/>
          </a:xfrm>
        </p:spPr>
        <p:txBody>
          <a:bodyPr>
            <a:normAutofit fontScale="92500" lnSpcReduction="20000"/>
          </a:bodyPr>
          <a:lstStyle/>
          <a:p>
            <a:pPr marL="0" indent="0" algn="ctr">
              <a:buNone/>
            </a:pPr>
            <a:endParaRPr lang="es-ES" sz="2400" dirty="0"/>
          </a:p>
          <a:p>
            <a:pPr marL="0" indent="0" algn="ctr">
              <a:buNone/>
            </a:pPr>
            <a:r>
              <a:rPr lang="es-ES" sz="2400" b="0" dirty="0" err="1" smtClean="0"/>
              <a:t>Welcome</a:t>
            </a:r>
            <a:endParaRPr lang="es-ES" sz="2400" b="0" dirty="0" smtClean="0"/>
          </a:p>
          <a:p>
            <a:pPr marL="0" indent="0" algn="ctr">
              <a:buNone/>
            </a:pPr>
            <a:r>
              <a:rPr lang="es-ES" sz="2400" b="0" dirty="0" smtClean="0"/>
              <a:t>Agenda</a:t>
            </a:r>
            <a:endParaRPr lang="es-ES" sz="2400" b="0" dirty="0"/>
          </a:p>
          <a:p>
            <a:pPr marL="0" indent="0" algn="ctr">
              <a:buNone/>
            </a:pPr>
            <a:r>
              <a:rPr lang="es-ES" sz="2400" b="0" dirty="0"/>
              <a:t>9:00 – </a:t>
            </a:r>
            <a:r>
              <a:rPr lang="es-ES" sz="2400" b="0" dirty="0" smtClean="0"/>
              <a:t>9:15 am  </a:t>
            </a:r>
            <a:r>
              <a:rPr lang="es-ES" sz="2400" b="0" dirty="0" err="1" smtClean="0"/>
              <a:t>Registration</a:t>
            </a:r>
            <a:r>
              <a:rPr lang="es-ES" sz="2400" b="0" dirty="0" smtClean="0"/>
              <a:t> </a:t>
            </a:r>
            <a:r>
              <a:rPr lang="es-ES" sz="2400" b="0" dirty="0"/>
              <a:t>&amp; </a:t>
            </a:r>
            <a:r>
              <a:rPr lang="es-ES" sz="2400" b="0" dirty="0" err="1" smtClean="0"/>
              <a:t>Breakfast</a:t>
            </a:r>
            <a:endParaRPr lang="es-ES" sz="2400" b="0" dirty="0" smtClean="0"/>
          </a:p>
          <a:p>
            <a:pPr marL="0" indent="0" algn="ctr">
              <a:buNone/>
            </a:pPr>
            <a:r>
              <a:rPr lang="es-ES" sz="2400" b="0" dirty="0" smtClean="0"/>
              <a:t>9:15 – 9:45 am </a:t>
            </a:r>
            <a:r>
              <a:rPr lang="es-ES" sz="2400" b="0" dirty="0" err="1" smtClean="0"/>
              <a:t>Basics</a:t>
            </a:r>
            <a:r>
              <a:rPr lang="es-ES" sz="2400" b="0" dirty="0" smtClean="0"/>
              <a:t> of Crop </a:t>
            </a:r>
            <a:r>
              <a:rPr lang="es-ES" sz="2400" b="0" dirty="0" err="1" smtClean="0"/>
              <a:t>Insurance</a:t>
            </a:r>
            <a:r>
              <a:rPr lang="es-ES" sz="2400" b="0" dirty="0" smtClean="0"/>
              <a:t> &amp; FFT</a:t>
            </a:r>
          </a:p>
          <a:p>
            <a:pPr marL="0" indent="0" algn="ctr">
              <a:buNone/>
            </a:pPr>
            <a:r>
              <a:rPr lang="es-ES" sz="2400" b="0" dirty="0" smtClean="0"/>
              <a:t>9:45 – 10:15 am  </a:t>
            </a:r>
            <a:r>
              <a:rPr lang="es-ES" sz="2400" b="0" dirty="0" err="1" smtClean="0"/>
              <a:t>How</a:t>
            </a:r>
            <a:r>
              <a:rPr lang="es-ES" sz="2400" b="0" dirty="0" smtClean="0"/>
              <a:t> to </a:t>
            </a:r>
            <a:r>
              <a:rPr lang="es-ES" sz="2400" b="0" dirty="0" err="1" smtClean="0"/>
              <a:t>get</a:t>
            </a:r>
            <a:r>
              <a:rPr lang="es-ES" sz="2400" b="0" dirty="0" smtClean="0"/>
              <a:t> a </a:t>
            </a:r>
            <a:r>
              <a:rPr lang="es-ES" sz="2400" b="0" dirty="0" err="1" smtClean="0"/>
              <a:t>crop</a:t>
            </a:r>
            <a:r>
              <a:rPr lang="es-ES" sz="2400" b="0" dirty="0" smtClean="0"/>
              <a:t> </a:t>
            </a:r>
            <a:r>
              <a:rPr lang="es-ES" sz="2400" b="0" dirty="0" err="1" smtClean="0"/>
              <a:t>insurance</a:t>
            </a:r>
            <a:r>
              <a:rPr lang="es-ES" sz="2400" b="0" dirty="0" smtClean="0"/>
              <a:t> </a:t>
            </a:r>
            <a:r>
              <a:rPr lang="es-ES" sz="2400" b="0" dirty="0" err="1" smtClean="0"/>
              <a:t>quote</a:t>
            </a:r>
            <a:r>
              <a:rPr lang="es-ES" sz="2400" b="0" dirty="0" smtClean="0"/>
              <a:t> online </a:t>
            </a:r>
          </a:p>
          <a:p>
            <a:pPr marL="0" indent="0" algn="ctr">
              <a:buNone/>
            </a:pPr>
            <a:r>
              <a:rPr lang="es-ES" sz="2400" b="0" dirty="0" smtClean="0"/>
              <a:t>10:15 – 10:30 am  Break</a:t>
            </a:r>
          </a:p>
          <a:p>
            <a:pPr marL="0" indent="0" algn="ctr">
              <a:buNone/>
            </a:pPr>
            <a:r>
              <a:rPr lang="es-ES" sz="2400" b="0" dirty="0" smtClean="0"/>
              <a:t>10:30 – 11:30 am </a:t>
            </a:r>
            <a:r>
              <a:rPr lang="es-ES" sz="2400" b="0" dirty="0" err="1" smtClean="0"/>
              <a:t>Indemnities</a:t>
            </a:r>
            <a:r>
              <a:rPr lang="es-ES" sz="2400" b="0" dirty="0" smtClean="0"/>
              <a:t> &amp; Excel </a:t>
            </a:r>
            <a:r>
              <a:rPr lang="es-ES" sz="2400" b="0" dirty="0" err="1" smtClean="0"/>
              <a:t>tool</a:t>
            </a:r>
            <a:endParaRPr lang="es-ES" sz="2400" b="0" dirty="0"/>
          </a:p>
          <a:p>
            <a:pPr marL="0" indent="0" algn="ctr">
              <a:buNone/>
            </a:pPr>
            <a:r>
              <a:rPr lang="es-ES" sz="2400" b="1" dirty="0" err="1"/>
              <a:t>Please</a:t>
            </a:r>
            <a:r>
              <a:rPr lang="es-ES" sz="2400" b="1" dirty="0"/>
              <a:t> do </a:t>
            </a:r>
            <a:r>
              <a:rPr lang="es-ES" sz="2400" b="1" dirty="0" err="1"/>
              <a:t>not</a:t>
            </a:r>
            <a:r>
              <a:rPr lang="es-ES" sz="2400" b="1" dirty="0"/>
              <a:t> </a:t>
            </a:r>
            <a:r>
              <a:rPr lang="es-ES" sz="2400" b="1" dirty="0" err="1"/>
              <a:t>forget</a:t>
            </a:r>
            <a:r>
              <a:rPr lang="es-ES" sz="2400" b="1" dirty="0"/>
              <a:t> </a:t>
            </a:r>
            <a:r>
              <a:rPr lang="es-ES" sz="2400" b="1" dirty="0" err="1"/>
              <a:t>to</a:t>
            </a:r>
            <a:r>
              <a:rPr lang="es-ES" sz="2400" b="1" dirty="0"/>
              <a:t> </a:t>
            </a:r>
            <a:r>
              <a:rPr lang="es-ES" sz="2400" b="1" dirty="0" err="1"/>
              <a:t>fill</a:t>
            </a:r>
            <a:r>
              <a:rPr lang="es-ES" sz="2400" b="1" dirty="0"/>
              <a:t> </a:t>
            </a:r>
            <a:r>
              <a:rPr lang="es-ES" sz="2400" b="1" dirty="0" err="1"/>
              <a:t>out</a:t>
            </a:r>
            <a:r>
              <a:rPr lang="es-ES" sz="2400" b="1" dirty="0"/>
              <a:t> </a:t>
            </a:r>
            <a:r>
              <a:rPr lang="es-ES" sz="2400" b="1" dirty="0" err="1"/>
              <a:t>the</a:t>
            </a:r>
            <a:r>
              <a:rPr lang="es-ES" sz="2400" b="1" dirty="0"/>
              <a:t> </a:t>
            </a:r>
            <a:r>
              <a:rPr lang="es-ES" sz="2400" b="1" dirty="0" err="1"/>
              <a:t>pre-workshop</a:t>
            </a:r>
            <a:r>
              <a:rPr lang="es-ES" sz="2400" b="1" dirty="0"/>
              <a:t> </a:t>
            </a:r>
            <a:r>
              <a:rPr lang="es-ES" sz="2400" b="1" dirty="0" err="1"/>
              <a:t>assessment</a:t>
            </a:r>
            <a:endParaRPr lang="es-ES" sz="2400" b="1" dirty="0"/>
          </a:p>
          <a:p>
            <a:pPr marL="0" indent="0" algn="ctr">
              <a:buNone/>
            </a:pPr>
            <a:endParaRPr lang="es-ES" sz="2400" b="1" dirty="0"/>
          </a:p>
        </p:txBody>
      </p:sp>
      <p:pic>
        <p:nvPicPr>
          <p:cNvPr id="4" name="Content Placeholder 4"/>
          <p:cNvPicPr/>
          <p:nvPr/>
        </p:nvPicPr>
        <p:blipFill>
          <a:blip r:embed="rId2" cstate="print">
            <a:extLst>
              <a:ext uri="{28A0092B-C50C-407E-A947-70E740481C1C}">
                <a14:useLocalDpi xmlns:a14="http://schemas.microsoft.com/office/drawing/2010/main" val="0"/>
              </a:ext>
            </a:extLst>
          </a:blip>
          <a:stretch>
            <a:fillRect/>
          </a:stretch>
        </p:blipFill>
        <p:spPr>
          <a:xfrm>
            <a:off x="4602879" y="975731"/>
            <a:ext cx="2590800" cy="972185"/>
          </a:xfrm>
          <a:prstGeom prst="rect">
            <a:avLst/>
          </a:prstGeom>
        </p:spPr>
      </p:pic>
      <p:pic>
        <p:nvPicPr>
          <p:cNvPr id="7" name="Content Placeholder 7"/>
          <p:cNvPicPr/>
          <p:nvPr/>
        </p:nvPicPr>
        <p:blipFill>
          <a:blip r:embed="rId3">
            <a:extLst>
              <a:ext uri="{28A0092B-C50C-407E-A947-70E740481C1C}">
                <a14:useLocalDpi xmlns:a14="http://schemas.microsoft.com/office/drawing/2010/main" val="0"/>
              </a:ext>
            </a:extLst>
          </a:blip>
          <a:stretch>
            <a:fillRect/>
          </a:stretch>
        </p:blipFill>
        <p:spPr>
          <a:xfrm>
            <a:off x="279159" y="5263080"/>
            <a:ext cx="2590800" cy="962025"/>
          </a:xfrm>
          <a:prstGeom prst="rect">
            <a:avLst/>
          </a:prstGeom>
        </p:spPr>
      </p:pic>
      <p:pic>
        <p:nvPicPr>
          <p:cNvPr id="8" name="Content Placeholder 8"/>
          <p:cNvPicPr/>
          <p:nvPr/>
        </p:nvPicPr>
        <p:blipFill>
          <a:blip r:embed="rId4">
            <a:extLst>
              <a:ext uri="{28A0092B-C50C-407E-A947-70E740481C1C}">
                <a14:useLocalDpi xmlns:a14="http://schemas.microsoft.com/office/drawing/2010/main" val="0"/>
              </a:ext>
            </a:extLst>
          </a:blip>
          <a:stretch>
            <a:fillRect/>
          </a:stretch>
        </p:blipFill>
        <p:spPr>
          <a:xfrm>
            <a:off x="8225795" y="5263080"/>
            <a:ext cx="3659614" cy="1077159"/>
          </a:xfrm>
          <a:prstGeom prst="rect">
            <a:avLst/>
          </a:prstGeom>
        </p:spPr>
      </p:pic>
    </p:spTree>
    <p:extLst>
      <p:ext uri="{BB962C8B-B14F-4D97-AF65-F5344CB8AC3E}">
        <p14:creationId xmlns:p14="http://schemas.microsoft.com/office/powerpoint/2010/main" val="2532010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Introduction</a:t>
            </a:r>
            <a:endParaRPr lang="en-US" dirty="0"/>
          </a:p>
        </p:txBody>
      </p:sp>
      <p:sp>
        <p:nvSpPr>
          <p:cNvPr id="3" name="Content Placeholder 2"/>
          <p:cNvSpPr>
            <a:spLocks noGrp="1"/>
          </p:cNvSpPr>
          <p:nvPr>
            <p:ph idx="1"/>
          </p:nvPr>
        </p:nvSpPr>
        <p:spPr/>
        <p:txBody>
          <a:bodyPr/>
          <a:lstStyle/>
          <a:p>
            <a:pPr marL="0" indent="0">
              <a:buNone/>
            </a:pPr>
            <a:r>
              <a:rPr lang="en-US" sz="2600" dirty="0"/>
              <a:t>Florida Fruit Trees </a:t>
            </a:r>
            <a:r>
              <a:rPr lang="en-US" sz="2600" b="1" i="1" dirty="0"/>
              <a:t>are not insurable</a:t>
            </a:r>
            <a:r>
              <a:rPr lang="en-US" sz="2600" dirty="0"/>
              <a:t> if they:</a:t>
            </a:r>
          </a:p>
          <a:p>
            <a:pPr marL="0" indent="0">
              <a:buNone/>
            </a:pPr>
            <a:endParaRPr lang="en-US" sz="2600" dirty="0"/>
          </a:p>
          <a:p>
            <a:pPr marL="0" indent="0">
              <a:buNone/>
            </a:pPr>
            <a:r>
              <a:rPr lang="en-US" sz="2600" b="0" dirty="0"/>
              <a:t>(5) Are toppled; or </a:t>
            </a:r>
          </a:p>
          <a:p>
            <a:pPr marL="0" indent="0">
              <a:buNone/>
            </a:pPr>
            <a:r>
              <a:rPr lang="en-US" sz="2600" b="0" dirty="0"/>
              <a:t>(6) Were damaged before the beginning of the insurance period (If trees suffered damage the previous crop year, then insurance will not attach until the previous year’s damage is determined, you submit a revised acreage report, and the trees are accepted by the FCIC. </a:t>
            </a:r>
          </a:p>
          <a:p>
            <a:endParaRPr lang="en-US" dirty="0"/>
          </a:p>
        </p:txBody>
      </p:sp>
    </p:spTree>
    <p:extLst>
      <p:ext uri="{BB962C8B-B14F-4D97-AF65-F5344CB8AC3E}">
        <p14:creationId xmlns:p14="http://schemas.microsoft.com/office/powerpoint/2010/main" val="280343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Introduction</a:t>
            </a:r>
            <a:endParaRPr lang="en-US" dirty="0"/>
          </a:p>
        </p:txBody>
      </p:sp>
      <p:sp>
        <p:nvSpPr>
          <p:cNvPr id="3" name="Content Placeholder 2"/>
          <p:cNvSpPr>
            <a:spLocks noGrp="1"/>
          </p:cNvSpPr>
          <p:nvPr>
            <p:ph idx="1"/>
          </p:nvPr>
        </p:nvSpPr>
        <p:spPr>
          <a:xfrm>
            <a:off x="838200" y="1825625"/>
            <a:ext cx="10515600" cy="4145407"/>
          </a:xfrm>
        </p:spPr>
        <p:txBody>
          <a:bodyPr>
            <a:normAutofit/>
          </a:bodyPr>
          <a:lstStyle/>
          <a:p>
            <a:pPr marL="0" indent="0">
              <a:buNone/>
            </a:pPr>
            <a:r>
              <a:rPr lang="en-US" sz="2600" b="1" dirty="0"/>
              <a:t>Florida Fruit Tree Policy Definitions</a:t>
            </a:r>
            <a:endParaRPr lang="en-US" sz="2600" dirty="0"/>
          </a:p>
          <a:p>
            <a:pPr marL="0" indent="0">
              <a:buNone/>
            </a:pPr>
            <a:r>
              <a:rPr lang="en-US" sz="2600" b="0" u="sng" dirty="0"/>
              <a:t>Tree Stage </a:t>
            </a:r>
          </a:p>
          <a:p>
            <a:pPr marL="0" indent="0">
              <a:buNone/>
            </a:pPr>
            <a:r>
              <a:rPr lang="en-US" sz="2600" b="0" dirty="0"/>
              <a:t>A tree classification system (</a:t>
            </a:r>
            <a:r>
              <a:rPr lang="en-US" sz="2600" b="0" i="1" dirty="0"/>
              <a:t>stage I,II,III</a:t>
            </a:r>
            <a:r>
              <a:rPr lang="en-US" sz="2600" b="0" dirty="0"/>
              <a:t>) is used in the FFT policy. </a:t>
            </a:r>
          </a:p>
          <a:p>
            <a:pPr marL="0" indent="0">
              <a:buNone/>
            </a:pPr>
            <a:r>
              <a:rPr lang="en-US" sz="2600" b="0" dirty="0"/>
              <a:t>(a) Orange, grapefruit, lemon, lime, other citrus, avocado, and mango may qualify for </a:t>
            </a:r>
            <a:r>
              <a:rPr lang="en-US" sz="2600" i="1" dirty="0"/>
              <a:t>stage I</a:t>
            </a:r>
            <a:r>
              <a:rPr lang="en-US" sz="2600" b="0" i="1" dirty="0"/>
              <a:t> </a:t>
            </a:r>
            <a:r>
              <a:rPr lang="en-US" sz="2600" b="0" dirty="0"/>
              <a:t>if trees were:</a:t>
            </a:r>
          </a:p>
          <a:p>
            <a:pPr marL="0" lvl="0" indent="0">
              <a:buNone/>
            </a:pPr>
            <a:r>
              <a:rPr lang="en-US" sz="2600" b="0" dirty="0"/>
              <a:t>Set out less than three crop years, </a:t>
            </a:r>
          </a:p>
          <a:p>
            <a:pPr marL="0" lvl="0" indent="0">
              <a:buNone/>
            </a:pPr>
            <a:r>
              <a:rPr lang="en-US" sz="2600" b="0" dirty="0" err="1"/>
              <a:t>Buckhorned</a:t>
            </a:r>
            <a:r>
              <a:rPr lang="en-US" sz="2600" b="0" dirty="0"/>
              <a:t> or </a:t>
            </a:r>
            <a:r>
              <a:rPr lang="en-US" sz="2600" b="0" dirty="0" err="1"/>
              <a:t>topworked</a:t>
            </a:r>
            <a:r>
              <a:rPr lang="en-US" sz="2600" b="0" dirty="0"/>
              <a:t> less than two crop years, or </a:t>
            </a:r>
          </a:p>
          <a:p>
            <a:pPr marL="0" lvl="0" indent="0">
              <a:buNone/>
            </a:pPr>
            <a:r>
              <a:rPr lang="en-US" sz="2600" b="0" dirty="0"/>
              <a:t>Reset after having been toppled less than one crop year prior to the beginning of the current crop year.</a:t>
            </a:r>
          </a:p>
        </p:txBody>
      </p:sp>
    </p:spTree>
    <p:extLst>
      <p:ext uri="{BB962C8B-B14F-4D97-AF65-F5344CB8AC3E}">
        <p14:creationId xmlns:p14="http://schemas.microsoft.com/office/powerpoint/2010/main" val="18336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Introduction</a:t>
            </a:r>
            <a:endParaRPr lang="en-US" dirty="0"/>
          </a:p>
        </p:txBody>
      </p:sp>
      <p:sp>
        <p:nvSpPr>
          <p:cNvPr id="3" name="Content Placeholder 2"/>
          <p:cNvSpPr>
            <a:spLocks noGrp="1"/>
          </p:cNvSpPr>
          <p:nvPr>
            <p:ph idx="1"/>
          </p:nvPr>
        </p:nvSpPr>
        <p:spPr/>
        <p:txBody>
          <a:bodyPr/>
          <a:lstStyle/>
          <a:p>
            <a:pPr marL="0" indent="0">
              <a:buNone/>
            </a:pPr>
            <a:r>
              <a:rPr lang="en-US" sz="2600" b="0" dirty="0"/>
              <a:t>a) Orange, grapefruit, lemon, lime, other citrus, avocado, and mango trees may qualify for </a:t>
            </a:r>
            <a:r>
              <a:rPr lang="en-US" sz="2600" i="1" dirty="0"/>
              <a:t>stage II </a:t>
            </a:r>
            <a:r>
              <a:rPr lang="en-US" sz="2600" b="0" dirty="0"/>
              <a:t>if they were:</a:t>
            </a:r>
          </a:p>
          <a:p>
            <a:pPr marL="0" indent="0">
              <a:buNone/>
            </a:pPr>
            <a:endParaRPr lang="en-US" sz="2600" dirty="0"/>
          </a:p>
          <a:p>
            <a:r>
              <a:rPr lang="en-US" sz="2600" b="0" dirty="0"/>
              <a:t>Set out three or more crop years, </a:t>
            </a:r>
          </a:p>
          <a:p>
            <a:r>
              <a:rPr lang="en-US" sz="2600" b="0" dirty="0" err="1"/>
              <a:t>Buckhorned</a:t>
            </a:r>
            <a:r>
              <a:rPr lang="en-US" sz="2600" b="0" dirty="0"/>
              <a:t> or </a:t>
            </a:r>
            <a:r>
              <a:rPr lang="en-US" sz="2600" b="0" dirty="0" err="1"/>
              <a:t>topworked</a:t>
            </a:r>
            <a:r>
              <a:rPr lang="en-US" sz="2600" b="0" dirty="0"/>
              <a:t> two crop years or more, or </a:t>
            </a:r>
          </a:p>
          <a:p>
            <a:r>
              <a:rPr lang="en-US" sz="2600" b="0" dirty="0"/>
              <a:t>Reset after having been toppled less than two crop years prior to the beginning of the current crop year.</a:t>
            </a:r>
          </a:p>
          <a:p>
            <a:endParaRPr lang="en-US" dirty="0"/>
          </a:p>
        </p:txBody>
      </p:sp>
    </p:spTree>
    <p:extLst>
      <p:ext uri="{BB962C8B-B14F-4D97-AF65-F5344CB8AC3E}">
        <p14:creationId xmlns:p14="http://schemas.microsoft.com/office/powerpoint/2010/main" val="168362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Introduction</a:t>
            </a:r>
            <a:endParaRPr lang="en-US" dirty="0"/>
          </a:p>
        </p:txBody>
      </p:sp>
      <p:sp>
        <p:nvSpPr>
          <p:cNvPr id="3" name="Content Placeholder 2"/>
          <p:cNvSpPr>
            <a:spLocks noGrp="1"/>
          </p:cNvSpPr>
          <p:nvPr>
            <p:ph idx="1"/>
          </p:nvPr>
        </p:nvSpPr>
        <p:spPr>
          <a:xfrm>
            <a:off x="838200" y="1506648"/>
            <a:ext cx="10515600" cy="4351338"/>
          </a:xfrm>
        </p:spPr>
        <p:txBody>
          <a:bodyPr/>
          <a:lstStyle/>
          <a:p>
            <a:pPr marL="0" lvl="0" indent="0">
              <a:buNone/>
            </a:pPr>
            <a:endParaRPr lang="en-US" sz="2400" dirty="0"/>
          </a:p>
          <a:p>
            <a:pPr marL="0" indent="0">
              <a:buNone/>
            </a:pPr>
            <a:r>
              <a:rPr lang="en-US" sz="2600" b="0" dirty="0"/>
              <a:t>a) Orange, grapefruit, lemon, lime, other citrus, avocado, and mango trees may qualify for </a:t>
            </a:r>
            <a:r>
              <a:rPr lang="en-US" sz="2600" i="1" dirty="0"/>
              <a:t>stage III </a:t>
            </a:r>
            <a:r>
              <a:rPr lang="en-US" sz="2600" b="0" dirty="0"/>
              <a:t>if they are:</a:t>
            </a:r>
          </a:p>
          <a:p>
            <a:pPr marL="0" lvl="0" indent="0">
              <a:buNone/>
            </a:pPr>
            <a:endParaRPr lang="en-US" sz="2600" dirty="0"/>
          </a:p>
          <a:p>
            <a:pPr marL="0" lvl="0" indent="0">
              <a:buNone/>
            </a:pPr>
            <a:r>
              <a:rPr lang="en-US" sz="2600" b="0" dirty="0"/>
              <a:t>Are able to produce a yield typical of a healthy tree of the current tree age, except that: </a:t>
            </a:r>
          </a:p>
          <a:p>
            <a:pPr marL="0" indent="0">
              <a:buNone/>
            </a:pPr>
            <a:r>
              <a:rPr lang="en-US" sz="2600" b="0" dirty="0"/>
              <a:t>(i) Citrus, avocado, and mango trees </a:t>
            </a:r>
            <a:r>
              <a:rPr lang="en-US" sz="2600" b="0" i="1" u="sng" dirty="0"/>
              <a:t>will not </a:t>
            </a:r>
            <a:r>
              <a:rPr lang="en-US" sz="2600" b="0" dirty="0"/>
              <a:t>qualify for stage III until after the sixth crop year after set out; and </a:t>
            </a:r>
          </a:p>
          <a:p>
            <a:pPr marL="0" indent="0">
              <a:buNone/>
            </a:pPr>
            <a:r>
              <a:rPr lang="en-US" sz="2600" b="0" dirty="0"/>
              <a:t>(ii) Citrus, avocado, and mango trees </a:t>
            </a:r>
            <a:r>
              <a:rPr lang="en-US" sz="2600" b="0" i="1" u="sng" dirty="0"/>
              <a:t>will not </a:t>
            </a:r>
            <a:r>
              <a:rPr lang="en-US" sz="2600" b="0" dirty="0"/>
              <a:t>qualify for stage III until after the fourth crop year after </a:t>
            </a:r>
            <a:r>
              <a:rPr lang="en-US" sz="2600" b="0" dirty="0" err="1"/>
              <a:t>buckhorning</a:t>
            </a:r>
            <a:r>
              <a:rPr lang="en-US" sz="2600" b="0" dirty="0"/>
              <a:t> or </a:t>
            </a:r>
            <a:r>
              <a:rPr lang="en-US" sz="2600" b="0" dirty="0" err="1"/>
              <a:t>topworking</a:t>
            </a:r>
            <a:r>
              <a:rPr lang="en-US" sz="2600" b="0" dirty="0"/>
              <a:t>.</a:t>
            </a:r>
          </a:p>
          <a:p>
            <a:endParaRPr lang="en-US" dirty="0"/>
          </a:p>
        </p:txBody>
      </p:sp>
    </p:spTree>
    <p:extLst>
      <p:ext uri="{BB962C8B-B14F-4D97-AF65-F5344CB8AC3E}">
        <p14:creationId xmlns:p14="http://schemas.microsoft.com/office/powerpoint/2010/main" val="199745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Introduction</a:t>
            </a:r>
            <a:endParaRPr lang="en-US" dirty="0"/>
          </a:p>
        </p:txBody>
      </p:sp>
      <p:sp>
        <p:nvSpPr>
          <p:cNvPr id="3" name="Content Placeholder 2"/>
          <p:cNvSpPr>
            <a:spLocks noGrp="1"/>
          </p:cNvSpPr>
          <p:nvPr>
            <p:ph idx="1"/>
          </p:nvPr>
        </p:nvSpPr>
        <p:spPr/>
        <p:txBody>
          <a:bodyPr/>
          <a:lstStyle/>
          <a:p>
            <a:pPr marL="0" indent="0">
              <a:buNone/>
            </a:pPr>
            <a:endParaRPr lang="en-US" sz="2400" b="1" dirty="0"/>
          </a:p>
          <a:p>
            <a:pPr marL="0" indent="0">
              <a:buNone/>
            </a:pPr>
            <a:r>
              <a:rPr lang="en-US" sz="2600" b="1" dirty="0"/>
              <a:t>Counties Available</a:t>
            </a:r>
          </a:p>
          <a:p>
            <a:pPr marL="0" indent="0">
              <a:buNone/>
            </a:pPr>
            <a:endParaRPr lang="en-US" sz="2600" dirty="0"/>
          </a:p>
          <a:p>
            <a:r>
              <a:rPr lang="en-US" sz="2600" b="0" i="1" dirty="0"/>
              <a:t>Avocado and Mango -</a:t>
            </a:r>
            <a:r>
              <a:rPr lang="en-US" sz="2600" b="0" dirty="0"/>
              <a:t> Miami Dade County.</a:t>
            </a:r>
          </a:p>
          <a:p>
            <a:r>
              <a:rPr lang="en-US" sz="2600" b="0" i="1" dirty="0"/>
              <a:t>Carambola</a:t>
            </a:r>
            <a:r>
              <a:rPr lang="en-US" sz="2600" b="0" dirty="0"/>
              <a:t> - Lee and Miami Dade counties.</a:t>
            </a:r>
          </a:p>
          <a:p>
            <a:r>
              <a:rPr lang="en-US" sz="2600" b="0" i="1" dirty="0"/>
              <a:t>Lemon</a:t>
            </a:r>
            <a:r>
              <a:rPr lang="en-US" sz="2600" b="0" dirty="0"/>
              <a:t> - Hendry and Martin counties.</a:t>
            </a:r>
          </a:p>
          <a:p>
            <a:r>
              <a:rPr lang="en-US" sz="2600" b="0" i="1" dirty="0"/>
              <a:t>Lime</a:t>
            </a:r>
            <a:r>
              <a:rPr lang="en-US" sz="2600" b="0" dirty="0"/>
              <a:t> - Lee and Miami Dade counties.</a:t>
            </a:r>
          </a:p>
          <a:p>
            <a:r>
              <a:rPr lang="en-US" sz="2600" b="0" i="1" dirty="0"/>
              <a:t>Grapefruit, Orange and other citrus</a:t>
            </a:r>
            <a:r>
              <a:rPr lang="en-US" sz="2600" b="0" dirty="0"/>
              <a:t> trees are insurable in 28 counties. </a:t>
            </a:r>
            <a:r>
              <a:rPr lang="en-US" sz="2600" b="0" i="1" dirty="0"/>
              <a:t>See your crop insurance agent/actuarial info for more details</a:t>
            </a:r>
            <a:r>
              <a:rPr lang="en-US" sz="2600" b="0" dirty="0"/>
              <a:t>. </a:t>
            </a:r>
          </a:p>
          <a:p>
            <a:endParaRPr lang="en-US" dirty="0"/>
          </a:p>
        </p:txBody>
      </p:sp>
    </p:spTree>
    <p:extLst>
      <p:ext uri="{BB962C8B-B14F-4D97-AF65-F5344CB8AC3E}">
        <p14:creationId xmlns:p14="http://schemas.microsoft.com/office/powerpoint/2010/main" val="4147706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Introduction</a:t>
            </a:r>
            <a:endParaRPr lang="en-US" dirty="0"/>
          </a:p>
        </p:txBody>
      </p:sp>
      <p:sp>
        <p:nvSpPr>
          <p:cNvPr id="3" name="Content Placeholder 2"/>
          <p:cNvSpPr>
            <a:spLocks noGrp="1"/>
          </p:cNvSpPr>
          <p:nvPr>
            <p:ph idx="1"/>
          </p:nvPr>
        </p:nvSpPr>
        <p:spPr>
          <a:xfrm>
            <a:off x="838200" y="1690688"/>
            <a:ext cx="10515600" cy="4351338"/>
          </a:xfrm>
        </p:spPr>
        <p:txBody>
          <a:bodyPr/>
          <a:lstStyle/>
          <a:p>
            <a:pPr marL="0" indent="0">
              <a:buNone/>
            </a:pPr>
            <a:r>
              <a:rPr lang="en-US" sz="2600" b="1" dirty="0"/>
              <a:t>Causes of Loss</a:t>
            </a:r>
            <a:endParaRPr lang="en-US" sz="2600" dirty="0"/>
          </a:p>
          <a:p>
            <a:pPr marL="0" indent="0">
              <a:buNone/>
            </a:pPr>
            <a:r>
              <a:rPr lang="en-US" sz="2600" b="0" dirty="0"/>
              <a:t>You are protected against the following:</a:t>
            </a:r>
          </a:p>
          <a:p>
            <a:pPr marL="0" indent="0">
              <a:buNone/>
            </a:pPr>
            <a:endParaRPr lang="en-US" sz="2600" b="0" dirty="0"/>
          </a:p>
          <a:p>
            <a:r>
              <a:rPr lang="en-US" sz="2600" b="0" dirty="0"/>
              <a:t>Freeze; </a:t>
            </a:r>
          </a:p>
          <a:p>
            <a:r>
              <a:rPr lang="en-US" sz="2600" b="0" dirty="0"/>
              <a:t>Wind;</a:t>
            </a:r>
          </a:p>
          <a:p>
            <a:r>
              <a:rPr lang="en-US" sz="2600" b="0" dirty="0"/>
              <a:t>Excess moisture;</a:t>
            </a:r>
          </a:p>
          <a:p>
            <a:r>
              <a:rPr lang="en-US" sz="2600" b="0" dirty="0"/>
              <a:t>Flooding due to high groundwater levels, </a:t>
            </a:r>
            <a:r>
              <a:rPr lang="en-US" sz="2600" b="0" i="1" dirty="0"/>
              <a:t>if allowed by the special provisions</a:t>
            </a:r>
            <a:r>
              <a:rPr lang="en-US" sz="2600" b="0" dirty="0"/>
              <a:t>; and</a:t>
            </a:r>
          </a:p>
          <a:p>
            <a:r>
              <a:rPr lang="en-US" sz="2600" b="0" dirty="0"/>
              <a:t>Insects, diseases, and other pathogens, </a:t>
            </a:r>
            <a:r>
              <a:rPr lang="en-US" sz="2600" b="0" i="1" dirty="0"/>
              <a:t>if allowed by the special provisions</a:t>
            </a:r>
            <a:r>
              <a:rPr lang="en-US" sz="2600" b="0" dirty="0"/>
              <a:t>.</a:t>
            </a:r>
          </a:p>
          <a:p>
            <a:endParaRPr lang="en-US" dirty="0"/>
          </a:p>
        </p:txBody>
      </p:sp>
    </p:spTree>
    <p:extLst>
      <p:ext uri="{BB962C8B-B14F-4D97-AF65-F5344CB8AC3E}">
        <p14:creationId xmlns:p14="http://schemas.microsoft.com/office/powerpoint/2010/main" val="1596648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Introduction</a:t>
            </a:r>
            <a:endParaRPr lang="en-US" dirty="0"/>
          </a:p>
        </p:txBody>
      </p:sp>
      <p:sp>
        <p:nvSpPr>
          <p:cNvPr id="3" name="Content Placeholder 2"/>
          <p:cNvSpPr>
            <a:spLocks noGrp="1"/>
          </p:cNvSpPr>
          <p:nvPr>
            <p:ph idx="1"/>
          </p:nvPr>
        </p:nvSpPr>
        <p:spPr/>
        <p:txBody>
          <a:bodyPr>
            <a:normAutofit/>
          </a:bodyPr>
          <a:lstStyle/>
          <a:p>
            <a:pPr marL="0" indent="0">
              <a:buNone/>
            </a:pPr>
            <a:endParaRPr lang="en-US" sz="2400" b="1" dirty="0"/>
          </a:p>
          <a:p>
            <a:pPr marL="0" indent="0">
              <a:buNone/>
            </a:pPr>
            <a:r>
              <a:rPr lang="en-US" sz="2600" b="1" dirty="0"/>
              <a:t>Insurance Period</a:t>
            </a:r>
            <a:endParaRPr lang="en-US" sz="2600" dirty="0"/>
          </a:p>
          <a:p>
            <a:pPr marL="0" indent="0">
              <a:buNone/>
            </a:pPr>
            <a:r>
              <a:rPr lang="en-US" sz="2600" b="0" dirty="0"/>
              <a:t>For carryover policies, insurance begins for each crop year on June 1 </a:t>
            </a:r>
            <a:r>
              <a:rPr lang="en-US" sz="2600" dirty="0"/>
              <a:t>when</a:t>
            </a:r>
            <a:r>
              <a:rPr lang="en-US" sz="2600" b="0" dirty="0"/>
              <a:t> an acreage report is submitted by the sales closing date. </a:t>
            </a:r>
          </a:p>
          <a:p>
            <a:endParaRPr lang="en-US" dirty="0"/>
          </a:p>
        </p:txBody>
      </p:sp>
    </p:spTree>
    <p:extLst>
      <p:ext uri="{BB962C8B-B14F-4D97-AF65-F5344CB8AC3E}">
        <p14:creationId xmlns:p14="http://schemas.microsoft.com/office/powerpoint/2010/main" val="1718295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Introduction</a:t>
            </a:r>
            <a:endParaRPr lang="en-US" dirty="0"/>
          </a:p>
        </p:txBody>
      </p:sp>
      <p:sp>
        <p:nvSpPr>
          <p:cNvPr id="3" name="Content Placeholder 2"/>
          <p:cNvSpPr>
            <a:spLocks noGrp="1"/>
          </p:cNvSpPr>
          <p:nvPr>
            <p:ph idx="1"/>
          </p:nvPr>
        </p:nvSpPr>
        <p:spPr>
          <a:xfrm>
            <a:off x="838200" y="1591708"/>
            <a:ext cx="10515600" cy="4351338"/>
          </a:xfrm>
        </p:spPr>
        <p:txBody>
          <a:bodyPr>
            <a:normAutofit/>
          </a:bodyPr>
          <a:lstStyle/>
          <a:p>
            <a:pPr marL="0" indent="0">
              <a:buNone/>
            </a:pPr>
            <a:r>
              <a:rPr lang="en-US" sz="2600" b="1" dirty="0"/>
              <a:t>Insurance Period</a:t>
            </a:r>
            <a:endParaRPr lang="en-US" sz="2600" dirty="0"/>
          </a:p>
          <a:p>
            <a:pPr marL="0" indent="0">
              <a:buNone/>
            </a:pPr>
            <a:r>
              <a:rPr lang="en-US" sz="2600" b="0" dirty="0"/>
              <a:t>For new policyholders, insurance coverage begins:</a:t>
            </a:r>
          </a:p>
          <a:p>
            <a:pPr marL="0" indent="0">
              <a:buNone/>
            </a:pPr>
            <a:r>
              <a:rPr lang="en-US" sz="2600" b="0" dirty="0"/>
              <a:t>June 1 when a newly completed application is received by the sales closing date and all other policy requirements are met; or</a:t>
            </a:r>
          </a:p>
          <a:p>
            <a:pPr marL="0" indent="0">
              <a:buNone/>
            </a:pPr>
            <a:r>
              <a:rPr lang="en-US" sz="2600" b="0" dirty="0"/>
              <a:t>30 days after the company receives your completed application (applications received after the sales closing date), subject to all other requirements of the policy.</a:t>
            </a:r>
          </a:p>
          <a:p>
            <a:pPr marL="0" indent="0">
              <a:buNone/>
            </a:pPr>
            <a:r>
              <a:rPr lang="en-US" sz="2600" b="0" dirty="0"/>
              <a:t>The insurance period ends with the earliest occurrence of one of the following:</a:t>
            </a:r>
          </a:p>
          <a:p>
            <a:pPr marL="0" indent="0">
              <a:buNone/>
            </a:pPr>
            <a:r>
              <a:rPr lang="en-US" sz="2600" b="0" dirty="0"/>
              <a:t>May 31; or the total destruction of the insured trees.</a:t>
            </a:r>
          </a:p>
          <a:p>
            <a:endParaRPr lang="en-US" dirty="0"/>
          </a:p>
        </p:txBody>
      </p:sp>
    </p:spTree>
    <p:extLst>
      <p:ext uri="{BB962C8B-B14F-4D97-AF65-F5344CB8AC3E}">
        <p14:creationId xmlns:p14="http://schemas.microsoft.com/office/powerpoint/2010/main" val="237392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Introduction</a:t>
            </a:r>
            <a:endParaRPr lang="en-US" dirty="0"/>
          </a:p>
        </p:txBody>
      </p:sp>
      <p:sp>
        <p:nvSpPr>
          <p:cNvPr id="3" name="Content Placeholder 2"/>
          <p:cNvSpPr>
            <a:spLocks noGrp="1"/>
          </p:cNvSpPr>
          <p:nvPr>
            <p:ph idx="1"/>
          </p:nvPr>
        </p:nvSpPr>
        <p:spPr/>
        <p:txBody>
          <a:bodyPr/>
          <a:lstStyle/>
          <a:p>
            <a:pPr marL="0" indent="0">
              <a:buNone/>
            </a:pPr>
            <a:endParaRPr lang="en-US" b="1" i="1" dirty="0"/>
          </a:p>
          <a:p>
            <a:pPr marL="0" indent="0">
              <a:buNone/>
            </a:pPr>
            <a:r>
              <a:rPr lang="en-US" sz="2600" b="1" i="1" dirty="0"/>
              <a:t>Important Dates (crop year 2020)</a:t>
            </a:r>
          </a:p>
          <a:p>
            <a:pPr marL="0" indent="0">
              <a:buNone/>
            </a:pPr>
            <a:endParaRPr lang="en-US" sz="2600" dirty="0"/>
          </a:p>
          <a:p>
            <a:pPr lvl="0"/>
            <a:r>
              <a:rPr lang="en-US" sz="2600" b="0" dirty="0"/>
              <a:t>Sales Closing &amp; Acreage Reporting : April 15, 2019 (</a:t>
            </a:r>
            <a:r>
              <a:rPr lang="en-US" sz="2600" b="0" i="1" dirty="0"/>
              <a:t>carryover policies</a:t>
            </a:r>
            <a:r>
              <a:rPr lang="en-US" sz="2600" b="0" dirty="0"/>
              <a:t>)</a:t>
            </a:r>
          </a:p>
          <a:p>
            <a:r>
              <a:rPr lang="en-US" sz="2600" b="0" dirty="0"/>
              <a:t>Cancellation: May 31, 2019 (</a:t>
            </a:r>
            <a:r>
              <a:rPr lang="en-US" sz="2600" b="0" i="1" dirty="0"/>
              <a:t>carryover policies</a:t>
            </a:r>
            <a:r>
              <a:rPr lang="en-US" sz="2600" b="0" dirty="0"/>
              <a:t>)</a:t>
            </a:r>
          </a:p>
          <a:p>
            <a:r>
              <a:rPr lang="en-US" sz="2600" b="0" dirty="0"/>
              <a:t>Policy starts: June 1, 2019</a:t>
            </a:r>
          </a:p>
          <a:p>
            <a:pPr lvl="0"/>
            <a:r>
              <a:rPr lang="en-US" sz="2600" b="0" dirty="0"/>
              <a:t>Premium Billing: March 1, 2020</a:t>
            </a:r>
          </a:p>
          <a:p>
            <a:r>
              <a:rPr lang="en-US" sz="2600" b="0" dirty="0"/>
              <a:t>Termination: May 31, 2020</a:t>
            </a:r>
          </a:p>
        </p:txBody>
      </p:sp>
    </p:spTree>
    <p:extLst>
      <p:ext uri="{BB962C8B-B14F-4D97-AF65-F5344CB8AC3E}">
        <p14:creationId xmlns:p14="http://schemas.microsoft.com/office/powerpoint/2010/main" val="2557775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Introduction</a:t>
            </a:r>
            <a:endParaRPr lang="en-US" dirty="0"/>
          </a:p>
        </p:txBody>
      </p:sp>
      <p:sp>
        <p:nvSpPr>
          <p:cNvPr id="3" name="Content Placeholder 2"/>
          <p:cNvSpPr>
            <a:spLocks noGrp="1"/>
          </p:cNvSpPr>
          <p:nvPr>
            <p:ph idx="1"/>
          </p:nvPr>
        </p:nvSpPr>
        <p:spPr/>
        <p:txBody>
          <a:bodyPr/>
          <a:lstStyle/>
          <a:p>
            <a:pPr marL="0" indent="0">
              <a:buNone/>
            </a:pPr>
            <a:endParaRPr lang="en-US" sz="2400" b="1" dirty="0"/>
          </a:p>
          <a:p>
            <a:pPr marL="0" indent="0">
              <a:buNone/>
            </a:pPr>
            <a:endParaRPr lang="en-US" sz="2400" b="1" dirty="0"/>
          </a:p>
          <a:p>
            <a:pPr marL="0" indent="0">
              <a:buNone/>
            </a:pPr>
            <a:r>
              <a:rPr lang="en-US" sz="2600" b="1" dirty="0"/>
              <a:t>Actuarial Information</a:t>
            </a:r>
          </a:p>
          <a:p>
            <a:pPr marL="0" indent="0">
              <a:buNone/>
            </a:pPr>
            <a:r>
              <a:rPr lang="en-US" sz="2600" b="0" dirty="0"/>
              <a:t>Any grower interested in the latest information on dates, reference prices and other relevant information may want to visit the USDA actuarial information page at </a:t>
            </a:r>
          </a:p>
          <a:p>
            <a:pPr marL="0" indent="0">
              <a:buNone/>
            </a:pPr>
            <a:r>
              <a:rPr lang="en-US" sz="2600" b="0" dirty="0">
                <a:hlinkClick r:id="rId2"/>
              </a:rPr>
              <a:t>https://webapp.rma.usda.gov/apps/actuarialinformationbrowser/</a:t>
            </a:r>
            <a:r>
              <a:rPr lang="en-US" sz="2600" b="0" dirty="0"/>
              <a:t> </a:t>
            </a:r>
          </a:p>
          <a:p>
            <a:endParaRPr lang="en-US" dirty="0"/>
          </a:p>
        </p:txBody>
      </p:sp>
    </p:spTree>
    <p:extLst>
      <p:ext uri="{BB962C8B-B14F-4D97-AF65-F5344CB8AC3E}">
        <p14:creationId xmlns:p14="http://schemas.microsoft.com/office/powerpoint/2010/main" val="291566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38200" y="1825625"/>
            <a:ext cx="10515600" cy="4035679"/>
          </a:xfrm>
        </p:spPr>
        <p:txBody>
          <a:bodyPr>
            <a:normAutofit/>
          </a:bodyPr>
          <a:lstStyle/>
          <a:p>
            <a:pPr marL="0" indent="0" algn="ctr">
              <a:buNone/>
            </a:pPr>
            <a:endParaRPr lang="es-ES" sz="2400" b="1" dirty="0"/>
          </a:p>
          <a:p>
            <a:pPr marL="0" indent="0" algn="ctr">
              <a:buNone/>
            </a:pPr>
            <a:endParaRPr lang="es-ES" sz="2400" dirty="0"/>
          </a:p>
          <a:p>
            <a:pPr marL="0" indent="0" algn="ctr">
              <a:buNone/>
            </a:pPr>
            <a:endParaRPr lang="es-ES" sz="2400" b="1" dirty="0"/>
          </a:p>
          <a:p>
            <a:pPr marL="0" indent="0" algn="ctr">
              <a:buNone/>
            </a:pPr>
            <a:r>
              <a:rPr lang="es-ES" sz="2800" dirty="0"/>
              <a:t>Crop </a:t>
            </a:r>
            <a:r>
              <a:rPr lang="es-ES" sz="2800" dirty="0" err="1"/>
              <a:t>Insurance</a:t>
            </a:r>
            <a:r>
              <a:rPr lang="es-ES" sz="2800" dirty="0"/>
              <a:t> Training</a:t>
            </a:r>
            <a:endParaRPr lang="en-US" sz="2800" dirty="0"/>
          </a:p>
          <a:p>
            <a:pPr marL="0" indent="0" algn="ctr">
              <a:buNone/>
            </a:pPr>
            <a:r>
              <a:rPr lang="es-ES" sz="2800" dirty="0"/>
              <a:t>  Florida </a:t>
            </a:r>
            <a:r>
              <a:rPr lang="es-ES" sz="2800" dirty="0" err="1"/>
              <a:t>Fruit</a:t>
            </a:r>
            <a:r>
              <a:rPr lang="es-ES" sz="2800" dirty="0"/>
              <a:t> </a:t>
            </a:r>
            <a:r>
              <a:rPr lang="es-ES" sz="2800" dirty="0" err="1"/>
              <a:t>Tree</a:t>
            </a:r>
            <a:r>
              <a:rPr lang="es-ES" sz="2800" dirty="0"/>
              <a:t> </a:t>
            </a:r>
            <a:r>
              <a:rPr lang="es-ES" sz="2800" dirty="0" err="1"/>
              <a:t>Policy</a:t>
            </a:r>
            <a:endParaRPr lang="en-US" sz="2800" dirty="0"/>
          </a:p>
          <a:p>
            <a:pPr marL="0" indent="0" algn="ctr">
              <a:buNone/>
            </a:pPr>
            <a:r>
              <a:rPr lang="es-ES" sz="2800" dirty="0"/>
              <a:t>Edward “Gilly” Evans &amp; Fredy H Ballen</a:t>
            </a:r>
          </a:p>
          <a:p>
            <a:pPr marL="0" indent="0" algn="ctr">
              <a:buNone/>
            </a:pPr>
            <a:r>
              <a:rPr lang="es-ES" sz="2800" dirty="0"/>
              <a:t>UF/TREC</a:t>
            </a:r>
            <a:endParaRPr lang="en-US" sz="2800" dirty="0"/>
          </a:p>
        </p:txBody>
      </p:sp>
      <p:pic>
        <p:nvPicPr>
          <p:cNvPr id="4" name="Content Placeholder 4"/>
          <p:cNvPicPr/>
          <p:nvPr/>
        </p:nvPicPr>
        <p:blipFill>
          <a:blip r:embed="rId2" cstate="print">
            <a:extLst>
              <a:ext uri="{28A0092B-C50C-407E-A947-70E740481C1C}">
                <a14:useLocalDpi xmlns:a14="http://schemas.microsoft.com/office/drawing/2010/main" val="0"/>
              </a:ext>
            </a:extLst>
          </a:blip>
          <a:stretch>
            <a:fillRect/>
          </a:stretch>
        </p:blipFill>
        <p:spPr>
          <a:xfrm>
            <a:off x="4602879" y="975731"/>
            <a:ext cx="2590800" cy="972185"/>
          </a:xfrm>
          <a:prstGeom prst="rect">
            <a:avLst/>
          </a:prstGeom>
        </p:spPr>
      </p:pic>
      <p:pic>
        <p:nvPicPr>
          <p:cNvPr id="7" name="Content Placeholder 7"/>
          <p:cNvPicPr/>
          <p:nvPr/>
        </p:nvPicPr>
        <p:blipFill>
          <a:blip r:embed="rId3">
            <a:extLst>
              <a:ext uri="{28A0092B-C50C-407E-A947-70E740481C1C}">
                <a14:useLocalDpi xmlns:a14="http://schemas.microsoft.com/office/drawing/2010/main" val="0"/>
              </a:ext>
            </a:extLst>
          </a:blip>
          <a:stretch>
            <a:fillRect/>
          </a:stretch>
        </p:blipFill>
        <p:spPr>
          <a:xfrm>
            <a:off x="279159" y="5263080"/>
            <a:ext cx="2590800" cy="962025"/>
          </a:xfrm>
          <a:prstGeom prst="rect">
            <a:avLst/>
          </a:prstGeom>
        </p:spPr>
      </p:pic>
      <p:pic>
        <p:nvPicPr>
          <p:cNvPr id="8" name="Content Placeholder 8"/>
          <p:cNvPicPr/>
          <p:nvPr/>
        </p:nvPicPr>
        <p:blipFill>
          <a:blip r:embed="rId4">
            <a:extLst>
              <a:ext uri="{28A0092B-C50C-407E-A947-70E740481C1C}">
                <a14:useLocalDpi xmlns:a14="http://schemas.microsoft.com/office/drawing/2010/main" val="0"/>
              </a:ext>
            </a:extLst>
          </a:blip>
          <a:stretch>
            <a:fillRect/>
          </a:stretch>
        </p:blipFill>
        <p:spPr>
          <a:xfrm>
            <a:off x="8253227" y="5253811"/>
            <a:ext cx="3659614" cy="1077159"/>
          </a:xfrm>
          <a:prstGeom prst="rect">
            <a:avLst/>
          </a:prstGeom>
        </p:spPr>
      </p:pic>
    </p:spTree>
    <p:extLst>
      <p:ext uri="{BB962C8B-B14F-4D97-AF65-F5344CB8AC3E}">
        <p14:creationId xmlns:p14="http://schemas.microsoft.com/office/powerpoint/2010/main" val="465167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Basic Concepts</a:t>
            </a:r>
            <a:endParaRPr lang="en-US" dirty="0"/>
          </a:p>
        </p:txBody>
      </p:sp>
      <p:sp>
        <p:nvSpPr>
          <p:cNvPr id="3" name="Content Placeholder 2"/>
          <p:cNvSpPr>
            <a:spLocks noGrp="1"/>
          </p:cNvSpPr>
          <p:nvPr>
            <p:ph idx="1"/>
          </p:nvPr>
        </p:nvSpPr>
        <p:spPr/>
        <p:txBody>
          <a:bodyPr/>
          <a:lstStyle/>
          <a:p>
            <a:pPr marL="0" indent="0">
              <a:buNone/>
            </a:pPr>
            <a:r>
              <a:rPr lang="en-US" sz="2600" b="1" i="1" dirty="0"/>
              <a:t>Insurance Unit</a:t>
            </a:r>
            <a:endParaRPr lang="en-US" sz="2600" dirty="0"/>
          </a:p>
          <a:p>
            <a:pPr marL="0" indent="0">
              <a:buNone/>
            </a:pPr>
            <a:r>
              <a:rPr lang="en-US" sz="2600" b="0" dirty="0"/>
              <a:t>Each parcel of land for which premiums are calculated.</a:t>
            </a:r>
          </a:p>
          <a:p>
            <a:pPr marL="0" indent="0">
              <a:buNone/>
            </a:pPr>
            <a:r>
              <a:rPr lang="en-US" sz="2600" b="0" dirty="0"/>
              <a:t>Usually the FFT policy only considers two types of units: basic and optional.</a:t>
            </a:r>
          </a:p>
          <a:p>
            <a:pPr marL="0" indent="0">
              <a:buNone/>
            </a:pPr>
            <a:endParaRPr lang="en-US" sz="2600" b="0" i="1" dirty="0"/>
          </a:p>
          <a:p>
            <a:r>
              <a:rPr lang="en-US" sz="2600" b="0" i="1" dirty="0"/>
              <a:t>Basic unit</a:t>
            </a:r>
            <a:r>
              <a:rPr lang="en-US" sz="2600" b="0" dirty="0"/>
              <a:t>: includes owned land, cash rents, and crop sharing.</a:t>
            </a:r>
          </a:p>
          <a:p>
            <a:pPr lvl="0"/>
            <a:r>
              <a:rPr lang="en-US" sz="2600" b="0" i="1" dirty="0"/>
              <a:t>Optional unit</a:t>
            </a:r>
            <a:r>
              <a:rPr lang="en-US" sz="2600" b="0" dirty="0"/>
              <a:t>: it allows insurance to be customized according to risk management needs. For example subdivided basic units (irrigated/non irrigated, by section). </a:t>
            </a:r>
            <a:r>
              <a:rPr lang="en-US" sz="2600" b="0" i="1" dirty="0"/>
              <a:t>Optional units carry a premium surcharge of about 10%.</a:t>
            </a:r>
          </a:p>
          <a:p>
            <a:endParaRPr lang="en-US" i="1" dirty="0"/>
          </a:p>
        </p:txBody>
      </p:sp>
    </p:spTree>
    <p:extLst>
      <p:ext uri="{BB962C8B-B14F-4D97-AF65-F5344CB8AC3E}">
        <p14:creationId xmlns:p14="http://schemas.microsoft.com/office/powerpoint/2010/main" val="115840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Basic Concepts</a:t>
            </a:r>
            <a:endParaRPr lang="en-US" dirty="0"/>
          </a:p>
        </p:txBody>
      </p:sp>
      <p:sp>
        <p:nvSpPr>
          <p:cNvPr id="3" name="Content Placeholder 2"/>
          <p:cNvSpPr>
            <a:spLocks noGrp="1"/>
          </p:cNvSpPr>
          <p:nvPr>
            <p:ph idx="1"/>
          </p:nvPr>
        </p:nvSpPr>
        <p:spPr/>
        <p:txBody>
          <a:bodyPr>
            <a:normAutofit/>
          </a:bodyPr>
          <a:lstStyle/>
          <a:p>
            <a:pPr marL="0" indent="0">
              <a:buNone/>
            </a:pPr>
            <a:r>
              <a:rPr lang="en-US" sz="2600" b="1" i="1" dirty="0"/>
              <a:t>Crop Insurance Coverage</a:t>
            </a:r>
            <a:endParaRPr lang="en-US" sz="2600" dirty="0"/>
          </a:p>
          <a:p>
            <a:r>
              <a:rPr lang="en-US" sz="2600" b="0" dirty="0"/>
              <a:t>Catastrophic Risk Protection (CAT) is the most basic coverage option. Coverage is set up at the 50% level and 55% of the maximum reference dollar amount for the appropriate tree stage.</a:t>
            </a:r>
          </a:p>
          <a:p>
            <a:r>
              <a:rPr lang="en-US" sz="2600" b="0" dirty="0"/>
              <a:t>If the maximum reference dollar amount is $50 per tree, and there are 100 trees in the grove, the CAT coverage results in a $1,375 ($50*100*0.5*0.55) guarantee for a 100 trees grove.  </a:t>
            </a:r>
          </a:p>
          <a:p>
            <a:r>
              <a:rPr lang="en-US" sz="2600" b="0" dirty="0"/>
              <a:t>The cost for CAT coverage is an administrative fee of $300 per crop per county, which the grower must pay in order to be eligible, regardless of the acreage.</a:t>
            </a:r>
          </a:p>
          <a:p>
            <a:endParaRPr lang="en-US" dirty="0"/>
          </a:p>
        </p:txBody>
      </p:sp>
    </p:spTree>
    <p:extLst>
      <p:ext uri="{BB962C8B-B14F-4D97-AF65-F5344CB8AC3E}">
        <p14:creationId xmlns:p14="http://schemas.microsoft.com/office/powerpoint/2010/main" val="113518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Basic Concepts</a:t>
            </a:r>
            <a:endParaRPr lang="en-US" dirty="0"/>
          </a:p>
        </p:txBody>
      </p:sp>
      <p:sp>
        <p:nvSpPr>
          <p:cNvPr id="3" name="Content Placeholder 2"/>
          <p:cNvSpPr>
            <a:spLocks noGrp="1"/>
          </p:cNvSpPr>
          <p:nvPr>
            <p:ph idx="1"/>
          </p:nvPr>
        </p:nvSpPr>
        <p:spPr/>
        <p:txBody>
          <a:bodyPr>
            <a:normAutofit/>
          </a:bodyPr>
          <a:lstStyle/>
          <a:p>
            <a:pPr marL="0" indent="0">
              <a:buNone/>
            </a:pPr>
            <a:r>
              <a:rPr lang="en-US" sz="2600" b="1" i="1" dirty="0"/>
              <a:t>Crop Insurance Coverage</a:t>
            </a:r>
            <a:endParaRPr lang="en-US" sz="2600" dirty="0"/>
          </a:p>
          <a:p>
            <a:r>
              <a:rPr lang="en-US" sz="2600" b="0" dirty="0"/>
              <a:t>Any coverage above CAT is considered buy-up coverage. </a:t>
            </a:r>
          </a:p>
          <a:p>
            <a:r>
              <a:rPr lang="en-US" sz="2600" b="0" dirty="0"/>
              <a:t>Coverage levels range from 50 to 75% of the total value, which is based on the number of trees at different stages, and the reference prices per tree as shown on the actuarial information. </a:t>
            </a:r>
          </a:p>
          <a:p>
            <a:r>
              <a:rPr lang="en-US" sz="2600" b="0" dirty="0"/>
              <a:t>If the maximum reference dollar amount for a tree stage II is $103/tree and there are 100 trees in the grove, a 65 percent coverage level results in a $6,695 guarantee ($103/tree * 100 trees * 65%) for the 100 trees grove.</a:t>
            </a:r>
          </a:p>
          <a:p>
            <a:endParaRPr lang="en-US" dirty="0"/>
          </a:p>
        </p:txBody>
      </p:sp>
    </p:spTree>
    <p:extLst>
      <p:ext uri="{BB962C8B-B14F-4D97-AF65-F5344CB8AC3E}">
        <p14:creationId xmlns:p14="http://schemas.microsoft.com/office/powerpoint/2010/main" val="32124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Basic Concepts</a:t>
            </a:r>
            <a:endParaRPr lang="en-US" dirty="0"/>
          </a:p>
        </p:txBody>
      </p:sp>
      <p:sp>
        <p:nvSpPr>
          <p:cNvPr id="3" name="Content Placeholder 2"/>
          <p:cNvSpPr>
            <a:spLocks noGrp="1"/>
          </p:cNvSpPr>
          <p:nvPr>
            <p:ph idx="1"/>
          </p:nvPr>
        </p:nvSpPr>
        <p:spPr>
          <a:xfrm>
            <a:off x="912628" y="1602341"/>
            <a:ext cx="10515600" cy="4351338"/>
          </a:xfrm>
        </p:spPr>
        <p:txBody>
          <a:bodyPr>
            <a:normAutofit/>
          </a:bodyPr>
          <a:lstStyle/>
          <a:p>
            <a:pPr marL="0" indent="0">
              <a:buNone/>
            </a:pPr>
            <a:r>
              <a:rPr lang="en-US" sz="2600" b="1" i="1" dirty="0"/>
              <a:t>Insurance Premium</a:t>
            </a:r>
          </a:p>
          <a:p>
            <a:pPr marL="0" indent="0">
              <a:buNone/>
            </a:pPr>
            <a:endParaRPr lang="en-US" sz="2600" dirty="0"/>
          </a:p>
          <a:p>
            <a:r>
              <a:rPr lang="en-US" sz="2600" b="0" dirty="0"/>
              <a:t>The premium is the cost paid by the grower for crop insurance protection; premiums are set by the USDA/RMA. </a:t>
            </a:r>
          </a:p>
          <a:p>
            <a:r>
              <a:rPr lang="en-US" sz="2600" b="0" dirty="0"/>
              <a:t>The premium depends on the desired coverage level (usually from 50 to 75 percent), and the maximum reference dollar amount per tree.</a:t>
            </a:r>
          </a:p>
          <a:p>
            <a:r>
              <a:rPr lang="en-US" sz="2600" b="0" dirty="0"/>
              <a:t>For the crop year 2020, the crop insurance premium is due on March 1, 2020 or when an indemnity payment is received, whichever comes first. </a:t>
            </a:r>
          </a:p>
          <a:p>
            <a:r>
              <a:rPr lang="en-US" sz="2600" b="0" dirty="0"/>
              <a:t> To encourage crop insurance adoption, a percentage of the premium is subsidized by the Federal government. </a:t>
            </a:r>
          </a:p>
          <a:p>
            <a:endParaRPr lang="en-US" dirty="0"/>
          </a:p>
        </p:txBody>
      </p:sp>
    </p:spTree>
    <p:extLst>
      <p:ext uri="{BB962C8B-B14F-4D97-AF65-F5344CB8AC3E}">
        <p14:creationId xmlns:p14="http://schemas.microsoft.com/office/powerpoint/2010/main" val="358080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prstClr val="black"/>
                </a:solidFill>
              </a:rPr>
              <a:t>Basic Concepts</a:t>
            </a:r>
            <a:endParaRPr lang="en-US" sz="3200" b="1" dirty="0"/>
          </a:p>
        </p:txBody>
      </p:sp>
      <p:sp>
        <p:nvSpPr>
          <p:cNvPr id="3" name="Content Placeholder 2"/>
          <p:cNvSpPr>
            <a:spLocks noGrp="1"/>
          </p:cNvSpPr>
          <p:nvPr>
            <p:ph idx="1"/>
          </p:nvPr>
        </p:nvSpPr>
        <p:spPr/>
        <p:txBody>
          <a:bodyPr/>
          <a:lstStyle/>
          <a:p>
            <a:pPr marL="0" indent="0">
              <a:buNone/>
            </a:pPr>
            <a:r>
              <a:rPr lang="en-US" dirty="0"/>
              <a:t>Table 1. Crop insurance premium subsidies and producer premiums based on coverage level</a:t>
            </a: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1643561" y="2785731"/>
            <a:ext cx="10122624" cy="2970514"/>
          </a:xfrm>
          <a:prstGeom prst="rect">
            <a:avLst/>
          </a:prstGeom>
        </p:spPr>
      </p:pic>
    </p:spTree>
    <p:extLst>
      <p:ext uri="{BB962C8B-B14F-4D97-AF65-F5344CB8AC3E}">
        <p14:creationId xmlns:p14="http://schemas.microsoft.com/office/powerpoint/2010/main" val="1730189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Basic Concepts</a:t>
            </a:r>
            <a:endParaRPr lang="en-US" dirty="0"/>
          </a:p>
        </p:txBody>
      </p:sp>
      <p:sp>
        <p:nvSpPr>
          <p:cNvPr id="3" name="Content Placeholder 2"/>
          <p:cNvSpPr>
            <a:spLocks noGrp="1"/>
          </p:cNvSpPr>
          <p:nvPr>
            <p:ph idx="1"/>
          </p:nvPr>
        </p:nvSpPr>
        <p:spPr>
          <a:xfrm>
            <a:off x="731875" y="1474751"/>
            <a:ext cx="10515600" cy="4351338"/>
          </a:xfrm>
        </p:spPr>
        <p:txBody>
          <a:bodyPr>
            <a:normAutofit lnSpcReduction="10000"/>
          </a:bodyPr>
          <a:lstStyle/>
          <a:p>
            <a:pPr marL="0" indent="0">
              <a:buNone/>
            </a:pPr>
            <a:r>
              <a:rPr lang="en-US" sz="2600" b="1" i="1" dirty="0"/>
              <a:t>Insurance Deductible</a:t>
            </a:r>
            <a:endParaRPr lang="en-US" sz="2600" dirty="0"/>
          </a:p>
          <a:p>
            <a:r>
              <a:rPr lang="en-US" sz="2600" b="0" dirty="0"/>
              <a:t>It is the loss limit that you, as a crop insurance policy holder must absorb before benefits from the insurance policy are paid. </a:t>
            </a:r>
          </a:p>
          <a:p>
            <a:r>
              <a:rPr lang="en-US" sz="2600" b="0" dirty="0"/>
              <a:t>The policy generally pays all the losses beyond the deductible; crop insurance deductibles range from 25 to 50 percent in 5 percent increments.</a:t>
            </a:r>
          </a:p>
          <a:p>
            <a:pPr marL="0" indent="0">
              <a:buNone/>
            </a:pPr>
            <a:r>
              <a:rPr lang="en-US" sz="2600" b="1" i="1" dirty="0"/>
              <a:t>Insurance Indemnity</a:t>
            </a:r>
            <a:endParaRPr lang="en-US" sz="2600" dirty="0"/>
          </a:p>
          <a:p>
            <a:r>
              <a:rPr lang="en-US" sz="2600" b="0" dirty="0"/>
              <a:t>Technically, losses occur when trees are damaged or destroyed as result of one or more of the insurable causes of loss.</a:t>
            </a:r>
          </a:p>
          <a:p>
            <a:r>
              <a:rPr lang="en-US" sz="2600" b="0" dirty="0"/>
              <a:t> After experiencing losses, if the damage value is greater than the deductible, usually the grower receives a net indemnity.</a:t>
            </a:r>
          </a:p>
          <a:p>
            <a:endParaRPr lang="en-US" dirty="0"/>
          </a:p>
        </p:txBody>
      </p:sp>
    </p:spTree>
    <p:extLst>
      <p:ext uri="{BB962C8B-B14F-4D97-AF65-F5344CB8AC3E}">
        <p14:creationId xmlns:p14="http://schemas.microsoft.com/office/powerpoint/2010/main" val="332270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FFT Policy Endorsements</a:t>
            </a:r>
          </a:p>
        </p:txBody>
      </p:sp>
      <p:sp>
        <p:nvSpPr>
          <p:cNvPr id="3" name="Content Placeholder 2"/>
          <p:cNvSpPr>
            <a:spLocks noGrp="1"/>
          </p:cNvSpPr>
          <p:nvPr>
            <p:ph idx="1"/>
          </p:nvPr>
        </p:nvSpPr>
        <p:spPr>
          <a:xfrm>
            <a:off x="838200" y="1536192"/>
            <a:ext cx="10515600" cy="4640771"/>
          </a:xfrm>
        </p:spPr>
        <p:txBody>
          <a:bodyPr>
            <a:normAutofit fontScale="92500" lnSpcReduction="20000"/>
          </a:bodyPr>
          <a:lstStyle/>
          <a:p>
            <a:pPr marL="0" indent="0">
              <a:buNone/>
            </a:pPr>
            <a:r>
              <a:rPr lang="en-US" sz="2800" b="1" dirty="0"/>
              <a:t>Florida Fruit Tree Policy Endorsements</a:t>
            </a:r>
            <a:endParaRPr lang="en-US" sz="2800" dirty="0"/>
          </a:p>
          <a:p>
            <a:r>
              <a:rPr lang="en-US" sz="2800" b="0" dirty="0"/>
              <a:t>For an additional premium, the Florida Fruit Tree policy offers the </a:t>
            </a:r>
            <a:r>
              <a:rPr lang="en-US" sz="2800" b="0" i="1" dirty="0"/>
              <a:t>Occurrence Loss Option</a:t>
            </a:r>
            <a:r>
              <a:rPr lang="en-US" sz="2800" b="0" dirty="0"/>
              <a:t> and the </a:t>
            </a:r>
            <a:r>
              <a:rPr lang="en-US" sz="2800" b="0" i="1" dirty="0"/>
              <a:t>Comprehensive Tree Value</a:t>
            </a:r>
            <a:r>
              <a:rPr lang="en-US" sz="2800" b="0" dirty="0"/>
              <a:t> as policy endorsements for additional protection.</a:t>
            </a:r>
          </a:p>
          <a:p>
            <a:endParaRPr lang="en-US" sz="2800" dirty="0"/>
          </a:p>
          <a:p>
            <a:pPr marL="0" indent="0">
              <a:buNone/>
            </a:pPr>
            <a:r>
              <a:rPr lang="en-US" sz="2800" b="1" dirty="0"/>
              <a:t>Occurrence Loss Option (OLO):</a:t>
            </a:r>
            <a:r>
              <a:rPr lang="en-US" sz="2800" dirty="0"/>
              <a:t> </a:t>
            </a:r>
          </a:p>
          <a:p>
            <a:r>
              <a:rPr lang="en-US" sz="2800" b="0" dirty="0"/>
              <a:t>Under this endorsement, the insurance deductible is eliminated; it uses a 5 percent unit value to estimate indemnities. </a:t>
            </a:r>
          </a:p>
          <a:p>
            <a:r>
              <a:rPr lang="en-US" sz="2800" b="0" i="1" dirty="0"/>
              <a:t>If the insured damage value exceeds the 5 percent unit value, then the insured damage value is payable; if the insured damage value is less than the 5 percent of the unit value, there is no claim. </a:t>
            </a:r>
          </a:p>
          <a:p>
            <a:r>
              <a:rPr lang="en-US" sz="2800" b="0" dirty="0"/>
              <a:t>You must select the OLO endorsement when you apply for insurance or by the sales closing date (carryover policies). </a:t>
            </a:r>
          </a:p>
          <a:p>
            <a:endParaRPr lang="en-US" dirty="0"/>
          </a:p>
        </p:txBody>
      </p:sp>
    </p:spTree>
    <p:extLst>
      <p:ext uri="{BB962C8B-B14F-4D97-AF65-F5344CB8AC3E}">
        <p14:creationId xmlns:p14="http://schemas.microsoft.com/office/powerpoint/2010/main" val="243261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FFT Policy Endorsements</a:t>
            </a:r>
            <a:endParaRPr lang="en-US" dirty="0"/>
          </a:p>
        </p:txBody>
      </p:sp>
      <p:sp>
        <p:nvSpPr>
          <p:cNvPr id="3" name="Content Placeholder 2"/>
          <p:cNvSpPr>
            <a:spLocks noGrp="1"/>
          </p:cNvSpPr>
          <p:nvPr>
            <p:ph idx="1"/>
          </p:nvPr>
        </p:nvSpPr>
        <p:spPr/>
        <p:txBody>
          <a:bodyPr>
            <a:normAutofit/>
          </a:bodyPr>
          <a:lstStyle/>
          <a:p>
            <a:pPr marL="0" indent="0">
              <a:buNone/>
            </a:pPr>
            <a:r>
              <a:rPr lang="en-US" sz="2600" b="1" dirty="0"/>
              <a:t>Comprehensive Tree Value (CTV) </a:t>
            </a:r>
          </a:p>
          <a:p>
            <a:pPr marL="0" indent="0">
              <a:buNone/>
            </a:pPr>
            <a:endParaRPr lang="en-US" sz="2600" b="0" dirty="0"/>
          </a:p>
          <a:p>
            <a:r>
              <a:rPr lang="en-US" sz="2600" b="0" i="1" dirty="0"/>
              <a:t>It allows for the future value of destroyed or fully damaged trees</a:t>
            </a:r>
            <a:r>
              <a:rPr lang="en-US" sz="2600" b="0" dirty="0"/>
              <a:t>. </a:t>
            </a:r>
          </a:p>
          <a:p>
            <a:r>
              <a:rPr lang="en-US" sz="2600" b="0" i="1" dirty="0"/>
              <a:t>The CTV endorsement </a:t>
            </a:r>
            <a:r>
              <a:rPr lang="en-US" sz="2600" i="1" dirty="0"/>
              <a:t>is not available </a:t>
            </a:r>
            <a:r>
              <a:rPr lang="en-US" sz="2600" b="0" i="1" dirty="0"/>
              <a:t>for carambola, lemon, lime, mango or stage I trees.</a:t>
            </a:r>
            <a:endParaRPr lang="en-US" sz="2600" b="0" dirty="0"/>
          </a:p>
          <a:p>
            <a:r>
              <a:rPr lang="en-US" sz="2600" b="0" i="1" dirty="0"/>
              <a:t>Only trees in Stage II and Stage III blocks considered fully (100%) damaged or destroyed are eligible for an indemnity under this endorsement.</a:t>
            </a:r>
            <a:endParaRPr lang="en-US" sz="2600" b="0" dirty="0"/>
          </a:p>
          <a:p>
            <a:r>
              <a:rPr lang="en-US" sz="2600" b="0" dirty="0"/>
              <a:t>You must choose the CTV endorsement when you apply for insurance or by the sales closing date (carryover policies). </a:t>
            </a:r>
          </a:p>
          <a:p>
            <a:endParaRPr lang="en-US" dirty="0"/>
          </a:p>
        </p:txBody>
      </p:sp>
    </p:spTree>
    <p:extLst>
      <p:ext uri="{BB962C8B-B14F-4D97-AF65-F5344CB8AC3E}">
        <p14:creationId xmlns:p14="http://schemas.microsoft.com/office/powerpoint/2010/main" val="224250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FFT Policy Endorsements</a:t>
            </a:r>
            <a:endParaRPr lang="en-US" dirty="0"/>
          </a:p>
        </p:txBody>
      </p:sp>
      <p:sp>
        <p:nvSpPr>
          <p:cNvPr id="3" name="Content Placeholder 2"/>
          <p:cNvSpPr>
            <a:spLocks noGrp="1"/>
          </p:cNvSpPr>
          <p:nvPr>
            <p:ph idx="1"/>
          </p:nvPr>
        </p:nvSpPr>
        <p:spPr>
          <a:xfrm>
            <a:off x="838200" y="1509823"/>
            <a:ext cx="10515600" cy="4667140"/>
          </a:xfrm>
        </p:spPr>
        <p:txBody>
          <a:bodyPr>
            <a:normAutofit fontScale="92500" lnSpcReduction="20000"/>
          </a:bodyPr>
          <a:lstStyle/>
          <a:p>
            <a:pPr marL="0" indent="0">
              <a:buNone/>
            </a:pPr>
            <a:r>
              <a:rPr lang="en-US" sz="2800" dirty="0"/>
              <a:t>For trees considered destroyed, in order to receive the full indemnity under the CTV endorsement:</a:t>
            </a:r>
          </a:p>
          <a:p>
            <a:pPr marL="0" indent="0">
              <a:buNone/>
            </a:pPr>
            <a:r>
              <a:rPr lang="en-US" sz="2800" b="0" dirty="0"/>
              <a:t>(a) You must </a:t>
            </a:r>
            <a:r>
              <a:rPr lang="en-US" sz="2800" b="0" i="1" dirty="0"/>
              <a:t>plant an equivalent number of trees</a:t>
            </a:r>
            <a:r>
              <a:rPr lang="en-US" sz="2800" b="0" dirty="0"/>
              <a:t> within three calendar years of the date of the removal or destruction, unless otherwise specified on the S. P.;</a:t>
            </a:r>
          </a:p>
          <a:p>
            <a:pPr marL="0" indent="0">
              <a:buNone/>
            </a:pPr>
            <a:r>
              <a:rPr lang="en-US" sz="2800" b="0" dirty="0"/>
              <a:t>(b) </a:t>
            </a:r>
            <a:r>
              <a:rPr lang="en-US" sz="2800" b="0" i="1" dirty="0"/>
              <a:t>The trees you plant do not have to be the same crop as the destroyed trees</a:t>
            </a:r>
            <a:r>
              <a:rPr lang="en-US" sz="2800" b="0" dirty="0"/>
              <a:t>, but they must be grown to produce fruit, intended to be sold for human consumption; and </a:t>
            </a:r>
          </a:p>
          <a:p>
            <a:pPr marL="0" indent="0">
              <a:buNone/>
            </a:pPr>
            <a:r>
              <a:rPr lang="en-US" sz="2800" b="0" dirty="0"/>
              <a:t>(c) The trees must be </a:t>
            </a:r>
            <a:r>
              <a:rPr lang="en-US" sz="2800" b="0" i="1" dirty="0"/>
              <a:t>planted according to recognized good farming practices</a:t>
            </a:r>
            <a:r>
              <a:rPr lang="en-US" sz="2800" b="0" dirty="0"/>
              <a:t> and in an area within the state of Florida that the FCIC considers to be suitable for production of the specific fruit crop.</a:t>
            </a:r>
          </a:p>
          <a:p>
            <a:pPr marL="0" indent="0">
              <a:buNone/>
            </a:pPr>
            <a:r>
              <a:rPr lang="en-US" sz="2800" b="0" dirty="0"/>
              <a:t>(d) You will receive 50% of the indemnity within 30 days after your claim is approved; the remaining 50% will be paid after meeting the requirements of this section.</a:t>
            </a:r>
          </a:p>
          <a:p>
            <a:endParaRPr lang="en-US" dirty="0"/>
          </a:p>
        </p:txBody>
      </p:sp>
    </p:spTree>
    <p:extLst>
      <p:ext uri="{BB962C8B-B14F-4D97-AF65-F5344CB8AC3E}">
        <p14:creationId xmlns:p14="http://schemas.microsoft.com/office/powerpoint/2010/main" val="144035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4400" b="1" dirty="0"/>
          </a:p>
          <a:p>
            <a:pPr marL="0" indent="0">
              <a:buNone/>
            </a:pPr>
            <a:endParaRPr lang="en-US" sz="4400" b="1" dirty="0"/>
          </a:p>
          <a:p>
            <a:pPr marL="0" indent="0" algn="ctr">
              <a:buNone/>
            </a:pPr>
            <a:r>
              <a:rPr lang="en-US" sz="4400" b="1" dirty="0"/>
              <a:t>II. Crop Insurance Premium Estimator </a:t>
            </a:r>
          </a:p>
          <a:p>
            <a:endParaRPr lang="en-US" dirty="0"/>
          </a:p>
        </p:txBody>
      </p:sp>
    </p:spTree>
    <p:extLst>
      <p:ext uri="{BB962C8B-B14F-4D97-AF65-F5344CB8AC3E}">
        <p14:creationId xmlns:p14="http://schemas.microsoft.com/office/powerpoint/2010/main" val="375001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b="1" i="1" dirty="0"/>
              <a:t> </a:t>
            </a:r>
          </a:p>
          <a:p>
            <a:pPr marL="0" indent="0">
              <a:buNone/>
            </a:pPr>
            <a:r>
              <a:rPr lang="en-US" sz="2600" b="1" i="1" dirty="0"/>
              <a:t>Objectives:</a:t>
            </a:r>
          </a:p>
          <a:p>
            <a:pPr marL="0" indent="0">
              <a:buNone/>
            </a:pPr>
            <a:endParaRPr lang="en-US" sz="2600" i="1" dirty="0"/>
          </a:p>
          <a:p>
            <a:r>
              <a:rPr lang="en-US" sz="2600" b="0" i="1" dirty="0"/>
              <a:t>Learn/refresh crop insurance concepts.</a:t>
            </a:r>
          </a:p>
          <a:p>
            <a:r>
              <a:rPr lang="en-US" sz="2600" b="0" i="1" dirty="0"/>
              <a:t>Learn about the Florida Fruit Tree policy &amp; endorsements.</a:t>
            </a:r>
          </a:p>
          <a:p>
            <a:r>
              <a:rPr lang="en-US" sz="2600" b="0" i="1" dirty="0"/>
              <a:t>Learn to evaluate different crop insurance scenarios.</a:t>
            </a:r>
          </a:p>
          <a:p>
            <a:r>
              <a:rPr lang="en-US" sz="2600" b="0" i="1" dirty="0"/>
              <a:t>Take action &amp; minimize your production risk.</a:t>
            </a:r>
            <a:endParaRPr lang="en-US" sz="2600" b="0" dirty="0"/>
          </a:p>
        </p:txBody>
      </p:sp>
      <p:sp>
        <p:nvSpPr>
          <p:cNvPr id="4" name="Title 1"/>
          <p:cNvSpPr>
            <a:spLocks noGrp="1"/>
          </p:cNvSpPr>
          <p:nvPr>
            <p:ph type="title"/>
          </p:nvPr>
        </p:nvSpPr>
        <p:spPr>
          <a:xfrm>
            <a:off x="838200" y="558800"/>
            <a:ext cx="10515600" cy="1131888"/>
          </a:xfrm>
        </p:spPr>
        <p:txBody>
          <a:bodyPr/>
          <a:lstStyle/>
          <a:p>
            <a:pPr algn="ctr"/>
            <a:r>
              <a:rPr lang="en-US" sz="3200" b="1" dirty="0"/>
              <a:t>Introduction</a:t>
            </a:r>
          </a:p>
        </p:txBody>
      </p:sp>
    </p:spTree>
    <p:extLst>
      <p:ext uri="{BB962C8B-B14F-4D97-AF65-F5344CB8AC3E}">
        <p14:creationId xmlns:p14="http://schemas.microsoft.com/office/powerpoint/2010/main" val="1466575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Crop Insurance Premium Estimator </a:t>
            </a: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endParaRPr lang="en-US" b="1" dirty="0"/>
          </a:p>
          <a:p>
            <a:pPr marL="0" indent="0">
              <a:buNone/>
            </a:pPr>
            <a:r>
              <a:rPr lang="en-US" sz="2600" b="1" dirty="0"/>
              <a:t>Premium estimator:</a:t>
            </a:r>
          </a:p>
          <a:p>
            <a:pPr marL="0" indent="0">
              <a:buNone/>
            </a:pPr>
            <a:r>
              <a:rPr lang="en-US" sz="2600" b="0" dirty="0"/>
              <a:t>Any grower interested in obtaining a crop insurance quote for his operation may use the USDA/RMA online insurance premium estimator for that purpose. </a:t>
            </a:r>
          </a:p>
          <a:p>
            <a:pPr marL="0" indent="0">
              <a:buNone/>
            </a:pPr>
            <a:endParaRPr lang="en-US" sz="2600" b="0" dirty="0"/>
          </a:p>
          <a:p>
            <a:pPr marL="0" indent="0">
              <a:buNone/>
            </a:pPr>
            <a:r>
              <a:rPr lang="en-US" sz="2600" b="0" i="1" dirty="0"/>
              <a:t> </a:t>
            </a:r>
            <a:r>
              <a:rPr lang="en-US" sz="2600" i="1" dirty="0"/>
              <a:t>Please keep in mind that your actual premium will depend upon your specific conditions and exclusions; refer to your crop insurance agent for more details</a:t>
            </a:r>
            <a:r>
              <a:rPr lang="en-US" sz="2400" dirty="0"/>
              <a:t>.</a:t>
            </a:r>
          </a:p>
          <a:p>
            <a:endParaRPr lang="en-US" dirty="0"/>
          </a:p>
        </p:txBody>
      </p:sp>
    </p:spTree>
    <p:extLst>
      <p:ext uri="{BB962C8B-B14F-4D97-AF65-F5344CB8AC3E}">
        <p14:creationId xmlns:p14="http://schemas.microsoft.com/office/powerpoint/2010/main" val="379713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Crop Insurance Premium Estimator </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sz="2600" b="1" dirty="0"/>
              <a:t>Crop insurance premium example I</a:t>
            </a:r>
          </a:p>
          <a:p>
            <a:r>
              <a:rPr lang="en-US" sz="2600" b="0" dirty="0"/>
              <a:t>A grower wants to insure 1,000 Navel orange trees stage I, 1,000 Navel orange trees stage II, and 1,000 Navel orange trees stage III. The grower has a 100 percent interest in the crop (i.e., the grower is not sharecropping).</a:t>
            </a:r>
          </a:p>
          <a:p>
            <a:endParaRPr lang="en-US" sz="2600" b="0" i="1" dirty="0"/>
          </a:p>
          <a:p>
            <a:r>
              <a:rPr lang="en-US" sz="2600" b="0" i="1" dirty="0"/>
              <a:t>What would be the premium for crop year 2020, assuming a 75 percent coverage level? </a:t>
            </a:r>
            <a:endParaRPr lang="en-US" sz="2600" b="0" dirty="0"/>
          </a:p>
          <a:p>
            <a:r>
              <a:rPr lang="en-US" sz="2600" b="0" i="1" dirty="0"/>
              <a:t>What would be the premium if the grower wants a 75 percent coverage level under the OLO endorsement?</a:t>
            </a:r>
            <a:endParaRPr lang="en-US" sz="2600" b="0" dirty="0"/>
          </a:p>
          <a:p>
            <a:endParaRPr lang="en-US" dirty="0"/>
          </a:p>
        </p:txBody>
      </p:sp>
    </p:spTree>
    <p:extLst>
      <p:ext uri="{BB962C8B-B14F-4D97-AF65-F5344CB8AC3E}">
        <p14:creationId xmlns:p14="http://schemas.microsoft.com/office/powerpoint/2010/main" val="15296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Crop Insurance Premium Estimator </a:t>
            </a:r>
            <a:r>
              <a:rPr lang="en-US" b="1" dirty="0"/>
              <a:t/>
            </a:r>
            <a:br>
              <a:rPr lang="en-US" b="1" dirty="0"/>
            </a:br>
            <a:endParaRPr lang="en-US" dirty="0"/>
          </a:p>
        </p:txBody>
      </p:sp>
      <p:sp>
        <p:nvSpPr>
          <p:cNvPr id="3" name="Content Placeholder 2"/>
          <p:cNvSpPr>
            <a:spLocks noGrp="1"/>
          </p:cNvSpPr>
          <p:nvPr>
            <p:ph idx="1"/>
          </p:nvPr>
        </p:nvSpPr>
        <p:spPr>
          <a:xfrm>
            <a:off x="838200" y="1825625"/>
            <a:ext cx="10515600" cy="4191127"/>
          </a:xfrm>
        </p:spPr>
        <p:txBody>
          <a:bodyPr/>
          <a:lstStyle/>
          <a:p>
            <a:r>
              <a:rPr lang="en-US" sz="2600" b="0" dirty="0"/>
              <a:t>Step 1: Open the cost estimator at </a:t>
            </a:r>
            <a:r>
              <a:rPr lang="en-US" sz="2600" b="0" u="sng" dirty="0">
                <a:hlinkClick r:id="rId2"/>
              </a:rPr>
              <a:t>https://ewebapp.rma.usda.gov/apps/costestimator/Default.aspx</a:t>
            </a:r>
            <a:r>
              <a:rPr lang="en-US" sz="2600" b="0" dirty="0"/>
              <a:t> </a:t>
            </a:r>
          </a:p>
          <a:p>
            <a:endParaRPr lang="en-US" sz="2600" dirty="0"/>
          </a:p>
          <a:p>
            <a:r>
              <a:rPr lang="en-US" sz="2600" b="1" i="1" dirty="0"/>
              <a:t>After loading the web page, please disable your pop-up blocker </a:t>
            </a:r>
            <a:r>
              <a:rPr lang="en-US" sz="2600" b="1" dirty="0"/>
              <a:t>(</a:t>
            </a:r>
            <a:r>
              <a:rPr lang="en-US" sz="2600" b="1" i="1" dirty="0"/>
              <a:t>see website message example below</a:t>
            </a:r>
            <a:r>
              <a:rPr lang="en-US" sz="2600" b="1" dirty="0"/>
              <a:t>)</a:t>
            </a:r>
            <a:endParaRPr lang="en-US" sz="2600" dirty="0"/>
          </a:p>
          <a:p>
            <a:endParaRPr lang="en-US" dirty="0"/>
          </a:p>
        </p:txBody>
      </p:sp>
      <p:pic>
        <p:nvPicPr>
          <p:cNvPr id="4" name="Picture 3"/>
          <p:cNvPicPr/>
          <p:nvPr/>
        </p:nvPicPr>
        <p:blipFill rotWithShape="1">
          <a:blip r:embed="rId3"/>
          <a:srcRect l="10341" t="23205" r="10284" b="59231"/>
          <a:stretch/>
        </p:blipFill>
        <p:spPr bwMode="auto">
          <a:xfrm>
            <a:off x="838200" y="3921189"/>
            <a:ext cx="9531096" cy="18029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199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Crop Insurance Premium Estimator </a:t>
            </a: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endParaRPr lang="en-US" sz="2400" b="1" dirty="0"/>
          </a:p>
          <a:p>
            <a:pPr marL="0" indent="0">
              <a:buNone/>
            </a:pPr>
            <a:r>
              <a:rPr lang="en-US" sz="2600" b="1" dirty="0"/>
              <a:t>Crop insurance premium example II</a:t>
            </a:r>
          </a:p>
          <a:p>
            <a:r>
              <a:rPr lang="en-US" sz="2600" b="0" dirty="0"/>
              <a:t>In this scenario, it is assumed the grower wants to insure 1,000 Grapefruit trees (Colored type) in full production (Stage III) grown on a basic unit in Hendry County, the grower has a 100 % interest in the trees. </a:t>
            </a:r>
            <a:endParaRPr lang="en-US" sz="2600" b="0" i="1" dirty="0"/>
          </a:p>
          <a:p>
            <a:r>
              <a:rPr lang="en-US" sz="2600" b="0" i="1" dirty="0"/>
              <a:t>What would be the premium for crop year 2020, assuming a 70 percent coverage level? </a:t>
            </a:r>
          </a:p>
          <a:p>
            <a:r>
              <a:rPr lang="en-US" sz="2600" b="0" i="1" dirty="0"/>
              <a:t>What would be the premium if the grower wants a 70 percent coverage level under the OLO endorsement?</a:t>
            </a:r>
            <a:endParaRPr lang="en-US" sz="2600" b="0" dirty="0"/>
          </a:p>
          <a:p>
            <a:endParaRPr lang="en-US" dirty="0"/>
          </a:p>
        </p:txBody>
      </p:sp>
    </p:spTree>
    <p:extLst>
      <p:ext uri="{BB962C8B-B14F-4D97-AF65-F5344CB8AC3E}">
        <p14:creationId xmlns:p14="http://schemas.microsoft.com/office/powerpoint/2010/main" val="230184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5264"/>
            <a:ext cx="10515600" cy="3683077"/>
          </a:xfrm>
        </p:spPr>
        <p:txBody>
          <a:bodyPr/>
          <a:lstStyle/>
          <a:p>
            <a:pPr marL="0" indent="0" algn="ctr">
              <a:buNone/>
            </a:pPr>
            <a:endParaRPr lang="en-US" sz="4800" b="1" dirty="0"/>
          </a:p>
          <a:p>
            <a:pPr marL="0" indent="0" algn="ctr">
              <a:buNone/>
            </a:pPr>
            <a:endParaRPr lang="en-US" sz="4800" b="1" dirty="0"/>
          </a:p>
          <a:p>
            <a:pPr marL="0" indent="0" algn="ctr">
              <a:buNone/>
            </a:pPr>
            <a:r>
              <a:rPr lang="en-US" sz="4800" b="1" dirty="0"/>
              <a:t>III. Estimating Indemnity Payments</a:t>
            </a:r>
            <a:r>
              <a:rPr lang="en-US" b="1" dirty="0"/>
              <a:t/>
            </a:r>
            <a:br>
              <a:rPr lang="en-US" b="1" dirty="0"/>
            </a:br>
            <a:endParaRPr lang="en-US" dirty="0"/>
          </a:p>
        </p:txBody>
      </p:sp>
    </p:spTree>
    <p:extLst>
      <p:ext uri="{BB962C8B-B14F-4D97-AF65-F5344CB8AC3E}">
        <p14:creationId xmlns:p14="http://schemas.microsoft.com/office/powerpoint/2010/main" val="94068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Estimating Indemnity Payments</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endParaRPr lang="en-US" sz="2600" b="1" dirty="0"/>
          </a:p>
          <a:p>
            <a:pPr marL="0" indent="0">
              <a:buNone/>
            </a:pPr>
            <a:r>
              <a:rPr lang="en-US" sz="2600" b="1" dirty="0"/>
              <a:t>Calculating Indemnities</a:t>
            </a:r>
          </a:p>
          <a:p>
            <a:r>
              <a:rPr lang="en-US" sz="2600" b="0" dirty="0"/>
              <a:t>Indemnities (insurance payouts) are received only if the actual damage/losses are higher than the insurance deductible. </a:t>
            </a:r>
          </a:p>
          <a:p>
            <a:r>
              <a:rPr lang="en-US" sz="2600" b="0" dirty="0"/>
              <a:t>If the actual damage/losses are equal or less than the insurance deductible, there is no indemnity payment to the insured grower.</a:t>
            </a:r>
          </a:p>
          <a:p>
            <a:endParaRPr lang="en-US" sz="2600" dirty="0"/>
          </a:p>
          <a:p>
            <a:endParaRPr lang="en-US" dirty="0"/>
          </a:p>
        </p:txBody>
      </p:sp>
    </p:spTree>
    <p:extLst>
      <p:ext uri="{BB962C8B-B14F-4D97-AF65-F5344CB8AC3E}">
        <p14:creationId xmlns:p14="http://schemas.microsoft.com/office/powerpoint/2010/main" val="197658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Estimating Indemnity Payments</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sz="2600" b="1" dirty="0"/>
              <a:t>Calculating Indemnities</a:t>
            </a:r>
          </a:p>
          <a:p>
            <a:pPr marL="0" indent="0">
              <a:buNone/>
            </a:pPr>
            <a:endParaRPr lang="en-US" sz="2600" b="1" dirty="0"/>
          </a:p>
          <a:p>
            <a:r>
              <a:rPr lang="en-US" sz="2600" b="0" dirty="0"/>
              <a:t>Example: A grower anticipates an active hurricane season and purchases the Florida Fruit Tree  base policy for 10,000 stage III Navel orange trees with a 75 percent coverage level. </a:t>
            </a:r>
          </a:p>
          <a:p>
            <a:r>
              <a:rPr lang="en-US" sz="2600" b="0" dirty="0"/>
              <a:t>Now, let’s assume that wind damage during the month of September damaged 5,000 trees, and the damage was estimated at about 70%. </a:t>
            </a:r>
          </a:p>
          <a:p>
            <a:r>
              <a:rPr lang="en-US" sz="2600" b="0" i="1" dirty="0"/>
              <a:t>What would be the indemnity payment (if any) under the current crop insurance policy? </a:t>
            </a:r>
          </a:p>
          <a:p>
            <a:endParaRPr lang="en-US" dirty="0"/>
          </a:p>
        </p:txBody>
      </p:sp>
    </p:spTree>
    <p:extLst>
      <p:ext uri="{BB962C8B-B14F-4D97-AF65-F5344CB8AC3E}">
        <p14:creationId xmlns:p14="http://schemas.microsoft.com/office/powerpoint/2010/main" val="24894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Estimating Indemnity Payments</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sz="2600" b="1" dirty="0"/>
              <a:t>Calculating Indemnities</a:t>
            </a:r>
          </a:p>
          <a:p>
            <a:pPr marL="0" indent="0">
              <a:buNone/>
            </a:pPr>
            <a:r>
              <a:rPr lang="en-US" sz="2600" b="0" dirty="0"/>
              <a:t>Step (1): Determine the unit deductible</a:t>
            </a:r>
          </a:p>
          <a:p>
            <a:pPr marL="0" indent="0">
              <a:buNone/>
            </a:pPr>
            <a:r>
              <a:rPr lang="en-US" sz="2600" b="0" dirty="0"/>
              <a:t># of trees insured* tree reference value* (100 - coverage level %)</a:t>
            </a:r>
          </a:p>
          <a:p>
            <a:pPr marL="0" indent="0">
              <a:buNone/>
            </a:pPr>
            <a:r>
              <a:rPr lang="en-US" sz="2600" b="0" dirty="0"/>
              <a:t>10,000 trees* $87 (reference value stage III)*25% (deductible) = $217,500</a:t>
            </a:r>
          </a:p>
          <a:p>
            <a:pPr marL="0" indent="0">
              <a:buNone/>
            </a:pPr>
            <a:r>
              <a:rPr lang="en-US" sz="2600" b="0" dirty="0"/>
              <a:t> </a:t>
            </a:r>
          </a:p>
          <a:p>
            <a:pPr marL="0" indent="0">
              <a:buNone/>
            </a:pPr>
            <a:r>
              <a:rPr lang="en-US" sz="2600" b="0" dirty="0"/>
              <a:t>Step (2): Determine the damage value:</a:t>
            </a:r>
          </a:p>
          <a:p>
            <a:pPr marL="0" indent="0">
              <a:buNone/>
            </a:pPr>
            <a:r>
              <a:rPr lang="en-US" sz="2600" b="0" dirty="0"/>
              <a:t># of trees damaged* tree reference value* % damage level</a:t>
            </a:r>
          </a:p>
          <a:p>
            <a:pPr marL="0" indent="0">
              <a:buNone/>
            </a:pPr>
            <a:r>
              <a:rPr lang="en-US" sz="2600" b="0" dirty="0"/>
              <a:t>5,000 trees damaged* $87 (reference value stage III)*70% (damage %) = $304,500</a:t>
            </a:r>
          </a:p>
          <a:p>
            <a:endParaRPr lang="en-US" b="1" dirty="0"/>
          </a:p>
          <a:p>
            <a:endParaRPr lang="en-US" dirty="0"/>
          </a:p>
        </p:txBody>
      </p:sp>
    </p:spTree>
    <p:extLst>
      <p:ext uri="{BB962C8B-B14F-4D97-AF65-F5344CB8AC3E}">
        <p14:creationId xmlns:p14="http://schemas.microsoft.com/office/powerpoint/2010/main" val="125289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Estimating Indemnity Payments</a:t>
            </a:r>
            <a:r>
              <a:rPr lang="en-US" b="1" dirty="0"/>
              <a:t/>
            </a:r>
            <a:br>
              <a:rPr lang="en-US" b="1" dirty="0"/>
            </a:br>
            <a:endParaRPr lang="en-US" dirty="0"/>
          </a:p>
        </p:txBody>
      </p:sp>
      <p:sp>
        <p:nvSpPr>
          <p:cNvPr id="3" name="Content Placeholder 2"/>
          <p:cNvSpPr>
            <a:spLocks noGrp="1"/>
          </p:cNvSpPr>
          <p:nvPr>
            <p:ph idx="1"/>
          </p:nvPr>
        </p:nvSpPr>
        <p:spPr>
          <a:xfrm>
            <a:off x="838200" y="1514729"/>
            <a:ext cx="10515600" cy="4273423"/>
          </a:xfrm>
        </p:spPr>
        <p:txBody>
          <a:bodyPr/>
          <a:lstStyle/>
          <a:p>
            <a:pPr marL="0" indent="0">
              <a:buNone/>
            </a:pPr>
            <a:r>
              <a:rPr lang="en-US" sz="2600" dirty="0"/>
              <a:t>Calculating Indemnities</a:t>
            </a:r>
          </a:p>
          <a:p>
            <a:pPr marL="0" indent="0">
              <a:buNone/>
            </a:pPr>
            <a:r>
              <a:rPr lang="en-US" sz="2600" b="0" dirty="0"/>
              <a:t>Step (3): Calculate indemnity value; if the amount in Step 3 is positive, the grower receives an indemnity payment.</a:t>
            </a:r>
          </a:p>
          <a:p>
            <a:pPr marL="0" indent="0">
              <a:buNone/>
            </a:pPr>
            <a:r>
              <a:rPr lang="en-US" sz="2600" b="0" dirty="0"/>
              <a:t>Damage value – unit deductible</a:t>
            </a:r>
          </a:p>
          <a:p>
            <a:pPr marL="0" indent="0">
              <a:buNone/>
            </a:pPr>
            <a:r>
              <a:rPr lang="en-US" sz="2600" b="0" dirty="0"/>
              <a:t>$304,500- $217,500= $87,000 indemnity </a:t>
            </a:r>
          </a:p>
          <a:p>
            <a:pPr marL="0" indent="0">
              <a:buNone/>
            </a:pPr>
            <a:r>
              <a:rPr lang="en-US" sz="2600" b="0" dirty="0"/>
              <a:t> </a:t>
            </a:r>
          </a:p>
          <a:p>
            <a:pPr marL="0" indent="0">
              <a:buNone/>
            </a:pPr>
            <a:r>
              <a:rPr lang="en-US" sz="2600" b="0" dirty="0"/>
              <a:t>From this example is clear that the grower is covering part of the losses, but </a:t>
            </a:r>
            <a:r>
              <a:rPr lang="en-US" sz="2600" b="0" i="1" dirty="0"/>
              <a:t>what would be the situation if the grower had decided to add policy endorsements to minimize his risk even more?</a:t>
            </a:r>
            <a:r>
              <a:rPr lang="en-US" sz="2600" b="0" dirty="0"/>
              <a:t> </a:t>
            </a:r>
          </a:p>
          <a:p>
            <a:pPr marL="0" indent="0">
              <a:buNone/>
            </a:pPr>
            <a:r>
              <a:rPr lang="en-US" sz="2600" b="0" dirty="0"/>
              <a:t>These questions will be answered next.</a:t>
            </a:r>
          </a:p>
          <a:p>
            <a:endParaRPr lang="en-US" dirty="0"/>
          </a:p>
        </p:txBody>
      </p:sp>
    </p:spTree>
    <p:extLst>
      <p:ext uri="{BB962C8B-B14F-4D97-AF65-F5344CB8AC3E}">
        <p14:creationId xmlns:p14="http://schemas.microsoft.com/office/powerpoint/2010/main" val="144440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Estimating Indemnity Payments</a:t>
            </a:r>
            <a:r>
              <a:rPr lang="en-US" b="1" dirty="0"/>
              <a:t/>
            </a:r>
            <a:br>
              <a:rPr lang="en-US" b="1" dirty="0"/>
            </a:br>
            <a:endParaRPr lang="en-US" dirty="0"/>
          </a:p>
        </p:txBody>
      </p:sp>
      <p:sp>
        <p:nvSpPr>
          <p:cNvPr id="3" name="Content Placeholder 2"/>
          <p:cNvSpPr>
            <a:spLocks noGrp="1"/>
          </p:cNvSpPr>
          <p:nvPr>
            <p:ph idx="1"/>
          </p:nvPr>
        </p:nvSpPr>
        <p:spPr>
          <a:xfrm>
            <a:off x="838200" y="1825625"/>
            <a:ext cx="10515600" cy="4099687"/>
          </a:xfrm>
        </p:spPr>
        <p:txBody>
          <a:bodyPr>
            <a:normAutofit/>
          </a:bodyPr>
          <a:lstStyle/>
          <a:p>
            <a:pPr marL="0" indent="0">
              <a:buNone/>
            </a:pPr>
            <a:endParaRPr lang="en-US" sz="2400" b="1" dirty="0"/>
          </a:p>
          <a:p>
            <a:pPr marL="0" indent="0">
              <a:buNone/>
            </a:pPr>
            <a:r>
              <a:rPr lang="en-US" sz="2800" b="1" dirty="0"/>
              <a:t>Florida Fruit Tree Crop Insurance Excel Tool</a:t>
            </a:r>
          </a:p>
          <a:p>
            <a:pPr marL="0" indent="0">
              <a:buNone/>
            </a:pPr>
            <a:endParaRPr lang="en-US" sz="2800" b="1" dirty="0"/>
          </a:p>
          <a:p>
            <a:pPr marL="0" indent="0">
              <a:buNone/>
            </a:pPr>
            <a:r>
              <a:rPr lang="en-US" sz="2800" b="0" dirty="0"/>
              <a:t>If you want to learn more about the FFT policy, you can use the Excel tool FFTC.xlsx (available at </a:t>
            </a:r>
            <a:r>
              <a:rPr lang="en-US" sz="2800" b="0" u="sng" dirty="0">
                <a:hlinkClick r:id="rId2"/>
              </a:rPr>
              <a:t>http://agecon.centers.ufl.edu/cropins1.html</a:t>
            </a:r>
            <a:r>
              <a:rPr lang="en-US" sz="2800" b="0" dirty="0"/>
              <a:t>) to simulate different insurance scenarios covered by the Florida Fruit Tree policy, including the CTV and OLO  endorsements. </a:t>
            </a:r>
          </a:p>
          <a:p>
            <a:pPr marL="0" indent="0">
              <a:buNone/>
            </a:pPr>
            <a:endParaRPr lang="en-US" sz="2800" dirty="0"/>
          </a:p>
          <a:p>
            <a:endParaRPr lang="en-US" dirty="0"/>
          </a:p>
        </p:txBody>
      </p:sp>
    </p:spTree>
    <p:extLst>
      <p:ext uri="{BB962C8B-B14F-4D97-AF65-F5344CB8AC3E}">
        <p14:creationId xmlns:p14="http://schemas.microsoft.com/office/powerpoint/2010/main" val="96169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sz="3200" b="1" dirty="0"/>
              <a:t>Introduction</a:t>
            </a:r>
          </a:p>
        </p:txBody>
      </p:sp>
      <p:sp>
        <p:nvSpPr>
          <p:cNvPr id="3" name="Content Placeholder 2"/>
          <p:cNvSpPr>
            <a:spLocks noGrp="1"/>
          </p:cNvSpPr>
          <p:nvPr>
            <p:ph idx="1"/>
          </p:nvPr>
        </p:nvSpPr>
        <p:spPr/>
        <p:txBody>
          <a:bodyPr/>
          <a:lstStyle/>
          <a:p>
            <a:pPr marL="0" indent="0">
              <a:buNone/>
            </a:pPr>
            <a:r>
              <a:rPr lang="en-US" sz="4800" b="1" i="1" dirty="0"/>
              <a:t> </a:t>
            </a:r>
          </a:p>
          <a:p>
            <a:pPr marL="0" indent="0">
              <a:buNone/>
            </a:pPr>
            <a:endParaRPr lang="en-US" sz="4800" i="1" dirty="0"/>
          </a:p>
        </p:txBody>
      </p:sp>
      <p:pic>
        <p:nvPicPr>
          <p:cNvPr id="6" name="Picture 5"/>
          <p:cNvPicPr>
            <a:picLocks noChangeAspect="1"/>
          </p:cNvPicPr>
          <p:nvPr/>
        </p:nvPicPr>
        <p:blipFill>
          <a:blip r:embed="rId2"/>
          <a:stretch>
            <a:fillRect/>
          </a:stretch>
        </p:blipFill>
        <p:spPr>
          <a:xfrm>
            <a:off x="1872343" y="1287373"/>
            <a:ext cx="8630193" cy="4575415"/>
          </a:xfrm>
          <a:prstGeom prst="rect">
            <a:avLst/>
          </a:prstGeom>
        </p:spPr>
      </p:pic>
      <p:sp>
        <p:nvSpPr>
          <p:cNvPr id="7" name="Oval 6"/>
          <p:cNvSpPr/>
          <p:nvPr/>
        </p:nvSpPr>
        <p:spPr>
          <a:xfrm>
            <a:off x="7428411" y="4537165"/>
            <a:ext cx="2377440" cy="5921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231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Estimating Indemnity Payments</a:t>
            </a: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sz="2600" b="1" dirty="0"/>
              <a:t>Florida Fruit Tree Crop Insurance Excel Tool</a:t>
            </a:r>
          </a:p>
          <a:p>
            <a:pPr marL="0" indent="0">
              <a:buNone/>
            </a:pPr>
            <a:endParaRPr lang="en-US" sz="2600" b="1" i="1" dirty="0"/>
          </a:p>
          <a:p>
            <a:pPr marL="0" indent="0">
              <a:buNone/>
            </a:pPr>
            <a:r>
              <a:rPr lang="en-US" sz="2600" b="1" i="1" dirty="0"/>
              <a:t>Disclaimer: this excel tool includes the producer premium but it does not account for Administrative and Operating payments (A&amp;O) and other administrative fees charged which result in a slightly higher producer premium; for a detailed crop insurance quote, please contact your crop insurance agent.</a:t>
            </a:r>
            <a:endParaRPr lang="en-US" sz="2600" dirty="0"/>
          </a:p>
          <a:p>
            <a:endParaRPr lang="en-US" dirty="0"/>
          </a:p>
        </p:txBody>
      </p:sp>
    </p:spTree>
    <p:extLst>
      <p:ext uri="{BB962C8B-B14F-4D97-AF65-F5344CB8AC3E}">
        <p14:creationId xmlns:p14="http://schemas.microsoft.com/office/powerpoint/2010/main" val="2076163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Estimating Indemnity Payments</a:t>
            </a:r>
            <a:r>
              <a:rPr lang="en-US" b="1" dirty="0"/>
              <a:t/>
            </a:r>
            <a:br>
              <a:rPr lang="en-US" b="1" dirty="0"/>
            </a:br>
            <a:endParaRPr lang="en-US" dirty="0"/>
          </a:p>
        </p:txBody>
      </p:sp>
      <p:sp>
        <p:nvSpPr>
          <p:cNvPr id="3" name="Content Placeholder 2"/>
          <p:cNvSpPr>
            <a:spLocks noGrp="1"/>
          </p:cNvSpPr>
          <p:nvPr>
            <p:ph idx="1"/>
          </p:nvPr>
        </p:nvSpPr>
        <p:spPr/>
        <p:txBody>
          <a:bodyPr/>
          <a:lstStyle/>
          <a:p>
            <a:pPr marL="0" indent="0">
              <a:buNone/>
            </a:pPr>
            <a:r>
              <a:rPr lang="en-US" sz="2600" dirty="0"/>
              <a:t>Previous example: </a:t>
            </a:r>
          </a:p>
          <a:p>
            <a:pPr marL="0" indent="0">
              <a:buNone/>
            </a:pPr>
            <a:r>
              <a:rPr lang="en-US" sz="2600" b="0" dirty="0"/>
              <a:t>A grower anticipates an active hurricane season and purchases crop insurance (Florida Fruit Tree  base policy) for 10,000 stage III Navel orange trees with a 75% coverage level. </a:t>
            </a:r>
          </a:p>
          <a:p>
            <a:pPr marL="0" indent="0">
              <a:buNone/>
            </a:pPr>
            <a:r>
              <a:rPr lang="en-US" sz="2600" b="0" dirty="0"/>
              <a:t>Now, let’s assume that wind damage during the month of September damaged 5,000 Navel orange trees, and the damage was estimated at about 70% (crop insurance adjuster). </a:t>
            </a:r>
          </a:p>
          <a:p>
            <a:pPr marL="0" indent="0">
              <a:buNone/>
            </a:pPr>
            <a:r>
              <a:rPr lang="en-US" sz="2600" b="0" i="1" dirty="0"/>
              <a:t>What would be the indemnity payment (if any) under the current crop insurance policy? </a:t>
            </a:r>
          </a:p>
          <a:p>
            <a:endParaRPr lang="en-US" dirty="0"/>
          </a:p>
        </p:txBody>
      </p:sp>
    </p:spTree>
    <p:extLst>
      <p:ext uri="{BB962C8B-B14F-4D97-AF65-F5344CB8AC3E}">
        <p14:creationId xmlns:p14="http://schemas.microsoft.com/office/powerpoint/2010/main" val="28990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428"/>
            <a:ext cx="10515600" cy="1131888"/>
          </a:xfrm>
        </p:spPr>
        <p:txBody>
          <a:bodyPr/>
          <a:lstStyle/>
          <a:p>
            <a:pPr algn="ctr"/>
            <a:r>
              <a:rPr lang="en-US" sz="3200" b="1" dirty="0"/>
              <a:t>Estimating Indemnity Payments</a:t>
            </a:r>
            <a:r>
              <a:rPr lang="en-US" b="1" dirty="0"/>
              <a:t/>
            </a:r>
            <a:br>
              <a:rPr lang="en-US" b="1" dirty="0"/>
            </a:br>
            <a:endParaRPr lang="en-US" dirty="0"/>
          </a:p>
        </p:txBody>
      </p:sp>
      <p:sp>
        <p:nvSpPr>
          <p:cNvPr id="3" name="Content Placeholder 2"/>
          <p:cNvSpPr>
            <a:spLocks noGrp="1"/>
          </p:cNvSpPr>
          <p:nvPr>
            <p:ph idx="1"/>
          </p:nvPr>
        </p:nvSpPr>
        <p:spPr>
          <a:xfrm>
            <a:off x="838200" y="943372"/>
            <a:ext cx="10515600" cy="4971256"/>
          </a:xfrm>
        </p:spPr>
        <p:txBody>
          <a:bodyPr>
            <a:noAutofit/>
          </a:bodyPr>
          <a:lstStyle/>
          <a:p>
            <a:pPr marL="0" indent="0">
              <a:buNone/>
            </a:pPr>
            <a:r>
              <a:rPr lang="en-US" sz="2600" b="1" dirty="0"/>
              <a:t>Florida Fruit Tree Crop Insurance Case Study I </a:t>
            </a:r>
            <a:endParaRPr lang="en-US" sz="2600" dirty="0"/>
          </a:p>
          <a:p>
            <a:r>
              <a:rPr lang="en-US" sz="2600" b="0" dirty="0"/>
              <a:t>Suppose that a grower in Hendry County owns a non–organic colored grapefruit grove grown in a basic unit. He plans to insure his grove: 1,000 grapefruit trees stage II, and 1,000 grapefruit trees stage III. He purchases the FFT crop insurance policy with a 75% coverage level, and to minimize even more his risk he may purchase the Occurrence Loss Option (OLO) or the Comprehensive Tree Value (CTV) endorsement. </a:t>
            </a:r>
          </a:p>
          <a:p>
            <a:r>
              <a:rPr lang="en-US" sz="2600" b="0" i="1" u="sng" dirty="0"/>
              <a:t>Later during the crop season; his grove suffers freeze damage, 1,000 stage II grapefruit trees have 50% damage, and 1,000 stage III grapefruit trees have 50% damage. </a:t>
            </a:r>
            <a:endParaRPr lang="en-US" sz="2600" b="0" dirty="0"/>
          </a:p>
          <a:p>
            <a:r>
              <a:rPr lang="en-US" sz="2600" b="0" i="1" dirty="0"/>
              <a:t>What would be the premiums and the indemnity payments for the FFT base policy? What would be the premiums and the indemnity payments under the OLO and CTV endorsement options?</a:t>
            </a:r>
            <a:endParaRPr lang="en-US" sz="2600" b="0" dirty="0"/>
          </a:p>
          <a:p>
            <a:pPr marL="0" indent="0">
              <a:buNone/>
            </a:pPr>
            <a:endParaRPr lang="en-US" sz="2600" b="0" i="1" dirty="0"/>
          </a:p>
        </p:txBody>
      </p:sp>
    </p:spTree>
    <p:extLst>
      <p:ext uri="{BB962C8B-B14F-4D97-AF65-F5344CB8AC3E}">
        <p14:creationId xmlns:p14="http://schemas.microsoft.com/office/powerpoint/2010/main" val="1815094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a:t/>
            </a:r>
            <a:br>
              <a:rPr lang="en-US" sz="3200" b="1" dirty="0"/>
            </a:br>
            <a:r>
              <a:rPr lang="en-US" sz="3600" b="1" dirty="0"/>
              <a:t>Estimating Indemnity Payments</a:t>
            </a:r>
            <a:br>
              <a:rPr lang="en-US" sz="3600" b="1" dirty="0"/>
            </a:br>
            <a:endParaRPr lang="en-US" sz="3600" dirty="0"/>
          </a:p>
        </p:txBody>
      </p:sp>
      <p:sp>
        <p:nvSpPr>
          <p:cNvPr id="3" name="Content Placeholder 2"/>
          <p:cNvSpPr>
            <a:spLocks noGrp="1"/>
          </p:cNvSpPr>
          <p:nvPr>
            <p:ph idx="1"/>
          </p:nvPr>
        </p:nvSpPr>
        <p:spPr>
          <a:xfrm>
            <a:off x="838200" y="1488558"/>
            <a:ext cx="10515600" cy="4688405"/>
          </a:xfrm>
        </p:spPr>
        <p:txBody>
          <a:bodyPr>
            <a:normAutofit lnSpcReduction="10000"/>
          </a:bodyPr>
          <a:lstStyle/>
          <a:p>
            <a:pPr marL="0" indent="0">
              <a:buNone/>
            </a:pPr>
            <a:r>
              <a:rPr lang="en-US" sz="2600" b="1" dirty="0"/>
              <a:t>Florida Fruit Tree Crop Insurance Case Study II</a:t>
            </a:r>
            <a:endParaRPr lang="en-US" sz="2600" dirty="0"/>
          </a:p>
          <a:p>
            <a:r>
              <a:rPr lang="en-US" sz="2600" b="0" dirty="0"/>
              <a:t>A grower in Hendry County owns a non–organic Navel oranges grove grown in a basic unit; he plans to insure 1,000 Navel orange trees stage II, and 1,000 Navel orange trees stage III. He purchased the FFT crop insurance policy with a 70% coverage level, and to minimize even more his risk he may purchase the Occurrence Loss Option (OLO), or the Comprehensive Tree Value (CTV) endorsement. </a:t>
            </a:r>
          </a:p>
          <a:p>
            <a:r>
              <a:rPr lang="en-US" sz="2600" b="0" i="1" u="sng" dirty="0"/>
              <a:t>Later during the crop season, his grove suffers extensive wind damage, 1,000 stage II Navel trees have 75% damage, and 1,000 stage III Navel trees are completely destroyed. </a:t>
            </a:r>
            <a:r>
              <a:rPr lang="en-US" sz="2600" b="0" i="1" dirty="0"/>
              <a:t> </a:t>
            </a:r>
            <a:endParaRPr lang="en-US" sz="2600" b="0" dirty="0"/>
          </a:p>
          <a:p>
            <a:r>
              <a:rPr lang="en-US" sz="2600" b="0" i="1" dirty="0"/>
              <a:t>What would be the premiums and the indemnity payments for the FFT base policy and under the OLO and CTV endorsement options?</a:t>
            </a:r>
            <a:endParaRPr lang="en-US" sz="2600" b="0" dirty="0"/>
          </a:p>
          <a:p>
            <a:endParaRPr lang="en-US" dirty="0"/>
          </a:p>
        </p:txBody>
      </p:sp>
    </p:spTree>
    <p:extLst>
      <p:ext uri="{BB962C8B-B14F-4D97-AF65-F5344CB8AC3E}">
        <p14:creationId xmlns:p14="http://schemas.microsoft.com/office/powerpoint/2010/main" val="2853426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Concluding Remarks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600" b="0" dirty="0"/>
              <a:t>Crop insurance should be viewed as a financial risk management tool to protect you from catastrophic events. </a:t>
            </a:r>
          </a:p>
          <a:p>
            <a:r>
              <a:rPr lang="en-US" sz="2600" b="0" dirty="0"/>
              <a:t>It should not be viewed as supplemental income or as a potential source of income. </a:t>
            </a:r>
          </a:p>
          <a:p>
            <a:r>
              <a:rPr lang="en-US" sz="2600" b="0" dirty="0"/>
              <a:t>Having crop insurance may be the difference between surviving a bad year or going out of business. </a:t>
            </a:r>
          </a:p>
          <a:p>
            <a:r>
              <a:rPr lang="en-US" sz="2600" b="0" dirty="0"/>
              <a:t>While an indemnity payment helps minimize losses significantly, there will still be losses, although much smaller compared to the case of no crop insurance at all.</a:t>
            </a:r>
          </a:p>
          <a:p>
            <a:endParaRPr lang="en-US" dirty="0"/>
          </a:p>
        </p:txBody>
      </p:sp>
    </p:spTree>
    <p:extLst>
      <p:ext uri="{BB962C8B-B14F-4D97-AF65-F5344CB8AC3E}">
        <p14:creationId xmlns:p14="http://schemas.microsoft.com/office/powerpoint/2010/main" val="401934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Concluding Remarks</a:t>
            </a:r>
            <a:br>
              <a:rPr lang="en-US" sz="3200" dirty="0"/>
            </a:br>
            <a:endParaRPr lang="en-US" sz="3200" dirty="0"/>
          </a:p>
        </p:txBody>
      </p:sp>
      <p:sp>
        <p:nvSpPr>
          <p:cNvPr id="3" name="Content Placeholder 2"/>
          <p:cNvSpPr>
            <a:spLocks noGrp="1"/>
          </p:cNvSpPr>
          <p:nvPr>
            <p:ph idx="1"/>
          </p:nvPr>
        </p:nvSpPr>
        <p:spPr/>
        <p:txBody>
          <a:bodyPr>
            <a:normAutofit/>
          </a:bodyPr>
          <a:lstStyle/>
          <a:p>
            <a:pPr marL="0" indent="0">
              <a:buNone/>
            </a:pPr>
            <a:endParaRPr lang="en-US" sz="2400" b="1" dirty="0"/>
          </a:p>
          <a:p>
            <a:pPr marL="0" indent="0">
              <a:buNone/>
            </a:pPr>
            <a:endParaRPr lang="en-US" sz="2400" b="1" dirty="0"/>
          </a:p>
          <a:p>
            <a:r>
              <a:rPr lang="en-US" sz="2600" b="0" dirty="0"/>
              <a:t>The decision to obtain crop insurance involves certain tradeoffs related to coverage level, insurance guarantee, and its associated costs. </a:t>
            </a:r>
          </a:p>
          <a:p>
            <a:r>
              <a:rPr lang="en-US" sz="2600" b="0" dirty="0"/>
              <a:t>This issue is even more complex when considering the extra cost of additional protection such as policy endorsements. </a:t>
            </a:r>
          </a:p>
          <a:p>
            <a:r>
              <a:rPr lang="en-US" sz="2600" b="0" dirty="0"/>
              <a:t>In the end, it depends on risk tolerance, short-term expectations, and the availability of financial resources to stay afloat if a catastrophic event occurs. </a:t>
            </a:r>
          </a:p>
          <a:p>
            <a:endParaRPr lang="en-US" dirty="0"/>
          </a:p>
        </p:txBody>
      </p:sp>
    </p:spTree>
    <p:extLst>
      <p:ext uri="{BB962C8B-B14F-4D97-AF65-F5344CB8AC3E}">
        <p14:creationId xmlns:p14="http://schemas.microsoft.com/office/powerpoint/2010/main" val="230575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4521"/>
            <a:ext cx="10515600" cy="5092442"/>
          </a:xfrm>
        </p:spPr>
        <p:txBody>
          <a:bodyPr/>
          <a:lstStyle/>
          <a:p>
            <a:pPr marL="0" indent="0" algn="ctr">
              <a:buNone/>
            </a:pPr>
            <a:r>
              <a:rPr lang="en-US" sz="4000" i="1" dirty="0"/>
              <a:t>QUESTIONS</a:t>
            </a:r>
          </a:p>
          <a:p>
            <a:pPr marL="0" indent="0" algn="ctr">
              <a:buNone/>
            </a:pPr>
            <a:endParaRPr lang="en-US" sz="6000" i="1" dirty="0"/>
          </a:p>
          <a:p>
            <a:pPr marL="0" indent="0" algn="ctr">
              <a:buNone/>
            </a:pPr>
            <a:r>
              <a:rPr lang="en-US" sz="3200" b="0" i="1" u="sng" dirty="0"/>
              <a:t>Please do not forget to fill out the post-workshop assessment</a:t>
            </a:r>
            <a:r>
              <a:rPr lang="en-US" sz="3200" b="0" i="1" dirty="0"/>
              <a:t>.</a:t>
            </a:r>
          </a:p>
          <a:p>
            <a:pPr marL="0" indent="0" algn="ctr">
              <a:buNone/>
            </a:pPr>
            <a:endParaRPr lang="en-US" sz="4000" dirty="0" smtClean="0"/>
          </a:p>
          <a:p>
            <a:pPr marL="0" indent="0" algn="ctr">
              <a:buNone/>
            </a:pPr>
            <a:endParaRPr lang="en-US" sz="4000" dirty="0"/>
          </a:p>
          <a:p>
            <a:pPr marL="0" indent="0" algn="ctr">
              <a:buNone/>
            </a:pPr>
            <a:endParaRPr lang="en-US" sz="4000" dirty="0" smtClean="0"/>
          </a:p>
          <a:p>
            <a:pPr marL="0" indent="0" algn="ctr">
              <a:buNone/>
            </a:pPr>
            <a:r>
              <a:rPr lang="en-US" sz="4000" dirty="0" smtClean="0"/>
              <a:t>Thank </a:t>
            </a:r>
            <a:r>
              <a:rPr lang="en-US" sz="4000" dirty="0"/>
              <a:t>you</a:t>
            </a:r>
          </a:p>
          <a:p>
            <a:pPr marL="0" indent="0" algn="ctr">
              <a:buNone/>
            </a:pPr>
            <a:endParaRPr lang="en-US" sz="6000" dirty="0"/>
          </a:p>
        </p:txBody>
      </p:sp>
    </p:spTree>
    <p:extLst>
      <p:ext uri="{BB962C8B-B14F-4D97-AF65-F5344CB8AC3E}">
        <p14:creationId xmlns:p14="http://schemas.microsoft.com/office/powerpoint/2010/main" val="409094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11"/>
            <a:ext cx="12192000" cy="6846189"/>
          </a:xfrm>
          <a:prstGeom prst="rect">
            <a:avLst/>
          </a:prstGeom>
        </p:spPr>
      </p:pic>
    </p:spTree>
    <p:extLst>
      <p:ext uri="{BB962C8B-B14F-4D97-AF65-F5344CB8AC3E}">
        <p14:creationId xmlns:p14="http://schemas.microsoft.com/office/powerpoint/2010/main" val="1286733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94416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Introduction</a:t>
            </a:r>
          </a:p>
        </p:txBody>
      </p:sp>
      <p:sp>
        <p:nvSpPr>
          <p:cNvPr id="3" name="Content Placeholder 2"/>
          <p:cNvSpPr>
            <a:spLocks noGrp="1"/>
          </p:cNvSpPr>
          <p:nvPr>
            <p:ph idx="1"/>
          </p:nvPr>
        </p:nvSpPr>
        <p:spPr/>
        <p:txBody>
          <a:bodyPr>
            <a:normAutofit/>
          </a:bodyPr>
          <a:lstStyle/>
          <a:p>
            <a:pPr marL="0" indent="0">
              <a:buNone/>
            </a:pPr>
            <a:r>
              <a:rPr lang="en-US" sz="2600" b="1" dirty="0"/>
              <a:t>Background</a:t>
            </a:r>
          </a:p>
          <a:p>
            <a:pPr marL="0" indent="0">
              <a:buNone/>
            </a:pPr>
            <a:endParaRPr lang="en-US" sz="2600" dirty="0"/>
          </a:p>
          <a:p>
            <a:r>
              <a:rPr lang="en-US" sz="2600" b="0" dirty="0"/>
              <a:t>The Florida Fruit Tree crop insurance program was created in 1996; later in 2017, it was designated as a permanent program. </a:t>
            </a:r>
          </a:p>
          <a:p>
            <a:r>
              <a:rPr lang="en-US" sz="2600" b="0" dirty="0"/>
              <a:t>Similar to other types of insurance, producers are able to select the coverage and structure of their crop insurance policy according to their specific risk management needs. </a:t>
            </a:r>
          </a:p>
        </p:txBody>
      </p:sp>
    </p:spTree>
    <p:extLst>
      <p:ext uri="{BB962C8B-B14F-4D97-AF65-F5344CB8AC3E}">
        <p14:creationId xmlns:p14="http://schemas.microsoft.com/office/powerpoint/2010/main" val="416114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Introduction</a:t>
            </a:r>
            <a:endParaRPr lang="en-US" dirty="0"/>
          </a:p>
        </p:txBody>
      </p:sp>
      <p:sp>
        <p:nvSpPr>
          <p:cNvPr id="3" name="Content Placeholder 2"/>
          <p:cNvSpPr>
            <a:spLocks noGrp="1"/>
          </p:cNvSpPr>
          <p:nvPr>
            <p:ph idx="1"/>
          </p:nvPr>
        </p:nvSpPr>
        <p:spPr>
          <a:xfrm>
            <a:off x="838200" y="1606169"/>
            <a:ext cx="10515600" cy="4351338"/>
          </a:xfrm>
        </p:spPr>
        <p:txBody>
          <a:bodyPr>
            <a:normAutofit/>
          </a:bodyPr>
          <a:lstStyle/>
          <a:p>
            <a:pPr marL="0" indent="0">
              <a:buNone/>
            </a:pPr>
            <a:r>
              <a:rPr lang="en-US" sz="2400" b="1" dirty="0"/>
              <a:t>T</a:t>
            </a:r>
            <a:r>
              <a:rPr lang="en-US" sz="2600" b="1" dirty="0"/>
              <a:t>he Florida Fruit Tree policy covers:</a:t>
            </a:r>
          </a:p>
          <a:p>
            <a:r>
              <a:rPr lang="en-US" sz="2600" b="0" dirty="0"/>
              <a:t>Avocado trees;</a:t>
            </a:r>
          </a:p>
          <a:p>
            <a:r>
              <a:rPr lang="en-US" sz="2600" b="0" dirty="0"/>
              <a:t>Carambola trees;</a:t>
            </a:r>
          </a:p>
          <a:p>
            <a:r>
              <a:rPr lang="en-US" sz="2600" b="0" dirty="0"/>
              <a:t>Grapefruit trees;</a:t>
            </a:r>
          </a:p>
          <a:p>
            <a:r>
              <a:rPr lang="en-US" sz="2600" b="0" dirty="0"/>
              <a:t>Lemon trees;</a:t>
            </a:r>
          </a:p>
          <a:p>
            <a:r>
              <a:rPr lang="en-US" sz="2600" b="0" dirty="0"/>
              <a:t>Lime trees;</a:t>
            </a:r>
          </a:p>
          <a:p>
            <a:r>
              <a:rPr lang="en-US" sz="2600" b="0" dirty="0"/>
              <a:t>Mango trees;</a:t>
            </a:r>
          </a:p>
          <a:p>
            <a:r>
              <a:rPr lang="en-US" sz="2600" b="0" dirty="0"/>
              <a:t>Orange trees (includes early, mid, and late-season navel and temple); and</a:t>
            </a:r>
          </a:p>
          <a:p>
            <a:r>
              <a:rPr lang="en-US" sz="2600" b="0" dirty="0"/>
              <a:t>Other citrus trees (includes tangerine, tangelo, and murcotts)</a:t>
            </a:r>
          </a:p>
          <a:p>
            <a:endParaRPr lang="en-US" dirty="0"/>
          </a:p>
        </p:txBody>
      </p:sp>
    </p:spTree>
    <p:extLst>
      <p:ext uri="{BB962C8B-B14F-4D97-AF65-F5344CB8AC3E}">
        <p14:creationId xmlns:p14="http://schemas.microsoft.com/office/powerpoint/2010/main" val="3942751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prstClr val="black"/>
                </a:solidFill>
              </a:rPr>
              <a:t>Introduction</a:t>
            </a:r>
            <a:endParaRPr lang="en-US" dirty="0"/>
          </a:p>
        </p:txBody>
      </p:sp>
      <p:sp>
        <p:nvSpPr>
          <p:cNvPr id="3" name="Content Placeholder 2"/>
          <p:cNvSpPr>
            <a:spLocks noGrp="1"/>
          </p:cNvSpPr>
          <p:nvPr>
            <p:ph idx="1"/>
          </p:nvPr>
        </p:nvSpPr>
        <p:spPr/>
        <p:txBody>
          <a:bodyPr/>
          <a:lstStyle/>
          <a:p>
            <a:pPr marL="0" indent="0">
              <a:buNone/>
            </a:pPr>
            <a:r>
              <a:rPr lang="en-US" sz="2600" dirty="0"/>
              <a:t>Florida Fruit Trees </a:t>
            </a:r>
            <a:r>
              <a:rPr lang="en-US" sz="2600" b="1" i="1" u="sng" dirty="0"/>
              <a:t>are not </a:t>
            </a:r>
            <a:r>
              <a:rPr lang="en-US" sz="2600" b="1" i="1" dirty="0"/>
              <a:t>insurable</a:t>
            </a:r>
            <a:r>
              <a:rPr lang="en-US" sz="2600" dirty="0"/>
              <a:t> if they:</a:t>
            </a:r>
          </a:p>
          <a:p>
            <a:pPr marL="0" indent="0">
              <a:buNone/>
            </a:pPr>
            <a:endParaRPr lang="en-US" sz="2600" dirty="0"/>
          </a:p>
          <a:p>
            <a:pPr marL="0" indent="0">
              <a:buNone/>
            </a:pPr>
            <a:r>
              <a:rPr lang="en-US" sz="2600" b="0" dirty="0"/>
              <a:t>(1) Have been grafted within a 12-month period before the date insurance attaches, </a:t>
            </a:r>
            <a:r>
              <a:rPr lang="en-US" sz="2600" b="0" i="1" u="sng" dirty="0"/>
              <a:t>unless</a:t>
            </a:r>
            <a:r>
              <a:rPr lang="en-US" sz="2600" b="0" dirty="0"/>
              <a:t> the grafting is a result of </a:t>
            </a:r>
            <a:r>
              <a:rPr lang="en-US" sz="2600" b="0" dirty="0" err="1"/>
              <a:t>topworking</a:t>
            </a:r>
            <a:r>
              <a:rPr lang="en-US" sz="2600" b="0" dirty="0"/>
              <a:t>; </a:t>
            </a:r>
          </a:p>
          <a:p>
            <a:pPr marL="0" indent="0">
              <a:buNone/>
            </a:pPr>
            <a:r>
              <a:rPr lang="en-US" sz="2600" b="0" dirty="0"/>
              <a:t>(2) Are non-grafted seedlings (grown from seed);</a:t>
            </a:r>
          </a:p>
          <a:p>
            <a:pPr marL="0" indent="0">
              <a:buNone/>
            </a:pPr>
            <a:r>
              <a:rPr lang="en-US" sz="2600" b="0" dirty="0"/>
              <a:t>(3) Are unsound, diseased, or unhealthy;</a:t>
            </a:r>
          </a:p>
          <a:p>
            <a:pPr marL="0" indent="0">
              <a:buNone/>
            </a:pPr>
            <a:r>
              <a:rPr lang="en-US" sz="2600" b="0" dirty="0"/>
              <a:t>(4) No longer have the potential to produce a yield typical of healthy trees of the same age, </a:t>
            </a:r>
            <a:r>
              <a:rPr lang="en-US" sz="2600" b="0" i="1" u="sng" dirty="0"/>
              <a:t>unless</a:t>
            </a:r>
            <a:r>
              <a:rPr lang="en-US" sz="2600" b="0" dirty="0"/>
              <a:t> such trees were </a:t>
            </a:r>
            <a:r>
              <a:rPr lang="en-US" sz="2600" b="0" dirty="0" err="1"/>
              <a:t>topworked</a:t>
            </a:r>
            <a:r>
              <a:rPr lang="en-US" sz="2600" b="0" dirty="0"/>
              <a:t> or </a:t>
            </a:r>
            <a:r>
              <a:rPr lang="en-US" sz="2600" b="0" dirty="0" err="1"/>
              <a:t>buckhorned</a:t>
            </a:r>
            <a:r>
              <a:rPr lang="en-US" sz="2600" b="0" dirty="0"/>
              <a:t> and qualify as </a:t>
            </a:r>
            <a:r>
              <a:rPr lang="en-US" sz="2600" b="0" i="1" dirty="0"/>
              <a:t>stage I or II</a:t>
            </a:r>
            <a:r>
              <a:rPr lang="en-US" sz="2600" b="0" dirty="0"/>
              <a:t>;</a:t>
            </a:r>
          </a:p>
          <a:p>
            <a:pPr marL="0" indent="0">
              <a:buNone/>
            </a:pPr>
            <a:endParaRPr lang="en-US" dirty="0"/>
          </a:p>
        </p:txBody>
      </p:sp>
    </p:spTree>
    <p:extLst>
      <p:ext uri="{BB962C8B-B14F-4D97-AF65-F5344CB8AC3E}">
        <p14:creationId xmlns:p14="http://schemas.microsoft.com/office/powerpoint/2010/main" val="71142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0618" id="{8C4D980E-C5F6-2448-B3B6-592AAEC70E54}" vid="{FAC24493-A2D8-CD41-BBBE-45E4BDF096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2977</TotalTime>
  <Words>2925</Words>
  <Application>Microsoft Office PowerPoint</Application>
  <PresentationFormat>Widescreen</PresentationFormat>
  <Paragraphs>271</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1_Office Theme</vt:lpstr>
      <vt:lpstr>PowerPoint Presentation</vt:lpstr>
      <vt:lpstr>PowerPoint Presentation</vt:lpstr>
      <vt:lpstr>Introduction</vt:lpstr>
      <vt:lpstr>Introduction</vt:lpstr>
      <vt:lpstr>PowerPoint Presentation</vt:lpstr>
      <vt:lpstr>PowerPoint Presentation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Basic Concepts</vt:lpstr>
      <vt:lpstr>Basic Concepts</vt:lpstr>
      <vt:lpstr>Basic Concepts</vt:lpstr>
      <vt:lpstr>Basic Concepts</vt:lpstr>
      <vt:lpstr>Basic Concepts</vt:lpstr>
      <vt:lpstr>Basic Concepts</vt:lpstr>
      <vt:lpstr>FFT Policy Endorsements</vt:lpstr>
      <vt:lpstr>FFT Policy Endorsements</vt:lpstr>
      <vt:lpstr>FFT Policy Endorsements</vt:lpstr>
      <vt:lpstr>PowerPoint Presentation</vt:lpstr>
      <vt:lpstr>Crop Insurance Premium Estimator  </vt:lpstr>
      <vt:lpstr>Crop Insurance Premium Estimator  </vt:lpstr>
      <vt:lpstr>Crop Insurance Premium Estimator  </vt:lpstr>
      <vt:lpstr>Crop Insurance Premium Estimator  </vt:lpstr>
      <vt:lpstr>PowerPoint Presentation</vt:lpstr>
      <vt:lpstr>Estimating Indemnity Payments </vt:lpstr>
      <vt:lpstr>Estimating Indemnity Payments </vt:lpstr>
      <vt:lpstr>Estimating Indemnity Payments </vt:lpstr>
      <vt:lpstr>Estimating Indemnity Payments </vt:lpstr>
      <vt:lpstr>Estimating Indemnity Payments </vt:lpstr>
      <vt:lpstr>Estimating Indemnity Payments </vt:lpstr>
      <vt:lpstr>Estimating Indemnity Payments </vt:lpstr>
      <vt:lpstr>Estimating Indemnity Payments </vt:lpstr>
      <vt:lpstr> Estimating Indemnity Payments </vt:lpstr>
      <vt:lpstr>Concluding Remarks </vt:lpstr>
      <vt:lpstr>Concluding Remarks </vt:lpstr>
      <vt:lpstr>PowerPoint Presentation</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Ballen, Fredy H</dc:creator>
  <cp:lastModifiedBy>Ballen, Fredy H</cp:lastModifiedBy>
  <cp:revision>168</cp:revision>
  <dcterms:created xsi:type="dcterms:W3CDTF">2019-06-07T16:03:34Z</dcterms:created>
  <dcterms:modified xsi:type="dcterms:W3CDTF">2019-06-25T20:22:25Z</dcterms:modified>
</cp:coreProperties>
</file>